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</p:sldMasterIdLst>
  <p:notesMasterIdLst>
    <p:notesMasterId r:id="rId29"/>
  </p:notesMasterIdLst>
  <p:handoutMasterIdLst>
    <p:handoutMasterId r:id="rId30"/>
  </p:handoutMasterIdLst>
  <p:sldIdLst>
    <p:sldId id="487" r:id="rId2"/>
    <p:sldId id="464" r:id="rId3"/>
    <p:sldId id="488" r:id="rId4"/>
    <p:sldId id="429" r:id="rId5"/>
    <p:sldId id="439" r:id="rId6"/>
    <p:sldId id="430" r:id="rId7"/>
    <p:sldId id="440" r:id="rId8"/>
    <p:sldId id="492" r:id="rId9"/>
    <p:sldId id="493" r:id="rId10"/>
    <p:sldId id="494" r:id="rId11"/>
    <p:sldId id="495" r:id="rId12"/>
    <p:sldId id="447" r:id="rId13"/>
    <p:sldId id="446" r:id="rId14"/>
    <p:sldId id="441" r:id="rId15"/>
    <p:sldId id="442" r:id="rId16"/>
    <p:sldId id="443" r:id="rId17"/>
    <p:sldId id="444" r:id="rId18"/>
    <p:sldId id="445" r:id="rId19"/>
    <p:sldId id="499" r:id="rId20"/>
    <p:sldId id="498" r:id="rId21"/>
    <p:sldId id="496" r:id="rId22"/>
    <p:sldId id="497" r:id="rId23"/>
    <p:sldId id="489" r:id="rId24"/>
    <p:sldId id="421" r:id="rId25"/>
    <p:sldId id="448" r:id="rId26"/>
    <p:sldId id="471" r:id="rId27"/>
    <p:sldId id="500" r:id="rId28"/>
  </p:sldIdLst>
  <p:sldSz cx="9906000" cy="6858000" type="A4"/>
  <p:notesSz cx="6799263" cy="9929813"/>
  <p:defaultTextStyle>
    <a:defPPr>
      <a:defRPr lang="zh-TW"/>
    </a:defPPr>
    <a:lvl1pPr algn="l" rtl="0" eaLnBrk="0" fontAlgn="base" hangingPunct="0">
      <a:spcBef>
        <a:spcPct val="0"/>
      </a:spcBef>
      <a:spcAft>
        <a:spcPct val="0"/>
      </a:spcAft>
      <a:defRPr kumimoji="1" sz="2000" b="1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2000" b="1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2000" b="1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2000" b="1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2000" b="1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5pPr>
    <a:lvl6pPr marL="2286000" algn="l" defTabSz="914400" rtl="0" eaLnBrk="1" latinLnBrk="0" hangingPunct="1">
      <a:defRPr kumimoji="1" sz="2000" b="1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6pPr>
    <a:lvl7pPr marL="2743200" algn="l" defTabSz="914400" rtl="0" eaLnBrk="1" latinLnBrk="0" hangingPunct="1">
      <a:defRPr kumimoji="1" sz="2000" b="1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7pPr>
    <a:lvl8pPr marL="3200400" algn="l" defTabSz="914400" rtl="0" eaLnBrk="1" latinLnBrk="0" hangingPunct="1">
      <a:defRPr kumimoji="1" sz="2000" b="1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8pPr>
    <a:lvl9pPr marL="3657600" algn="l" defTabSz="914400" rtl="0" eaLnBrk="1" latinLnBrk="0" hangingPunct="1">
      <a:defRPr kumimoji="1" sz="2000" b="1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33CC"/>
    <a:srgbClr val="66FF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FECB4D8-DB02-4DC6-A0A2-4F2EBAE1DC90}" styleName="中等深淺樣式 1 - 輔色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E9639D4-E3E2-4D34-9284-5A2195B3D0D7}" styleName="淺色樣式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42" autoAdjust="0"/>
    <p:restoredTop sz="90436" autoAdjust="0"/>
  </p:normalViewPr>
  <p:slideViewPr>
    <p:cSldViewPr snapToGrid="0">
      <p:cViewPr varScale="1">
        <p:scale>
          <a:sx n="104" d="100"/>
          <a:sy n="104" d="100"/>
        </p:scale>
        <p:origin x="1782" y="102"/>
      </p:cViewPr>
      <p:guideLst>
        <p:guide orient="horz" pos="2160"/>
        <p:guide pos="31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38084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04875" y="758825"/>
            <a:ext cx="5005388" cy="3465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</p:spTree>
    <p:extLst>
      <p:ext uri="{BB962C8B-B14F-4D97-AF65-F5344CB8AC3E}">
        <p14:creationId xmlns:p14="http://schemas.microsoft.com/office/powerpoint/2010/main" val="291120035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lnSpc>
        <a:spcPct val="90000"/>
      </a:lnSpc>
      <a:spcBef>
        <a:spcPct val="40000"/>
      </a:spcBef>
      <a:spcAft>
        <a:spcPct val="0"/>
      </a:spcAft>
      <a:defRPr kumimoji="1" sz="1200" kern="1200">
        <a:solidFill>
          <a:schemeClr val="tx1"/>
        </a:solidFill>
        <a:latin typeface="Arial" pitchFamily="34" charset="0"/>
        <a:ea typeface="新細明體" pitchFamily="18" charset="-120"/>
        <a:cs typeface="+mn-cs"/>
      </a:defRPr>
    </a:lvl1pPr>
    <a:lvl2pPr marL="457200" algn="l" rtl="0" eaLnBrk="0" fontAlgn="base" hangingPunct="0">
      <a:lnSpc>
        <a:spcPct val="90000"/>
      </a:lnSpc>
      <a:spcBef>
        <a:spcPct val="40000"/>
      </a:spcBef>
      <a:spcAft>
        <a:spcPct val="0"/>
      </a:spcAft>
      <a:defRPr kumimoji="1" sz="1200" kern="1200">
        <a:solidFill>
          <a:schemeClr val="tx1"/>
        </a:solidFill>
        <a:latin typeface="Arial" pitchFamily="34" charset="0"/>
        <a:ea typeface="新細明體" pitchFamily="18" charset="-120"/>
        <a:cs typeface="+mn-cs"/>
      </a:defRPr>
    </a:lvl2pPr>
    <a:lvl3pPr marL="914400" algn="l" rtl="0" eaLnBrk="0" fontAlgn="base" hangingPunct="0">
      <a:lnSpc>
        <a:spcPct val="90000"/>
      </a:lnSpc>
      <a:spcBef>
        <a:spcPct val="40000"/>
      </a:spcBef>
      <a:spcAft>
        <a:spcPct val="0"/>
      </a:spcAft>
      <a:defRPr kumimoji="1" sz="1200" kern="1200">
        <a:solidFill>
          <a:schemeClr val="tx1"/>
        </a:solidFill>
        <a:latin typeface="Arial" pitchFamily="34" charset="0"/>
        <a:ea typeface="新細明體" pitchFamily="18" charset="-120"/>
        <a:cs typeface="+mn-cs"/>
      </a:defRPr>
    </a:lvl3pPr>
    <a:lvl4pPr marL="1371600" algn="l" rtl="0" eaLnBrk="0" fontAlgn="base" hangingPunct="0">
      <a:lnSpc>
        <a:spcPct val="90000"/>
      </a:lnSpc>
      <a:spcBef>
        <a:spcPct val="40000"/>
      </a:spcBef>
      <a:spcAft>
        <a:spcPct val="0"/>
      </a:spcAft>
      <a:defRPr kumimoji="1" sz="1200" kern="1200">
        <a:solidFill>
          <a:schemeClr val="tx1"/>
        </a:solidFill>
        <a:latin typeface="Arial" pitchFamily="34" charset="0"/>
        <a:ea typeface="新細明體" pitchFamily="18" charset="-120"/>
        <a:cs typeface="+mn-cs"/>
      </a:defRPr>
    </a:lvl4pPr>
    <a:lvl5pPr marL="1828800" algn="l" rtl="0" eaLnBrk="0" fontAlgn="base" hangingPunct="0">
      <a:lnSpc>
        <a:spcPct val="90000"/>
      </a:lnSpc>
      <a:spcBef>
        <a:spcPct val="40000"/>
      </a:spcBef>
      <a:spcAft>
        <a:spcPct val="0"/>
      </a:spcAft>
      <a:defRPr kumimoji="1" sz="1200" kern="1200">
        <a:solidFill>
          <a:schemeClr val="tx1"/>
        </a:solidFill>
        <a:latin typeface="Arial" pitchFamily="34" charset="0"/>
        <a:ea typeface="新細明體" pitchFamily="18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>
            <a:spLocks noChangeArrowheads="1"/>
          </p:cNvSpPr>
          <p:nvPr/>
        </p:nvSpPr>
        <p:spPr bwMode="auto">
          <a:xfrm>
            <a:off x="660400" y="1238250"/>
            <a:ext cx="8585200" cy="914400"/>
          </a:xfrm>
          <a:custGeom>
            <a:avLst/>
            <a:gdLst>
              <a:gd name="T0" fmla="*/ 0 w 1000"/>
              <a:gd name="T1" fmla="*/ 2147483646 h 1000"/>
              <a:gd name="T2" fmla="*/ 0 w 1000"/>
              <a:gd name="T3" fmla="*/ 0 h 1000"/>
              <a:gd name="T4" fmla="*/ 2147483646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zh-TW" altLang="en-US"/>
          </a:p>
        </p:txBody>
      </p:sp>
      <p:sp>
        <p:nvSpPr>
          <p:cNvPr id="5" name="Line 5"/>
          <p:cNvSpPr>
            <a:spLocks noChangeShapeType="1"/>
          </p:cNvSpPr>
          <p:nvPr/>
        </p:nvSpPr>
        <p:spPr bwMode="auto">
          <a:xfrm>
            <a:off x="2146300" y="3981450"/>
            <a:ext cx="705485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zh-TW" altLang="en-US"/>
          </a:p>
        </p:txBody>
      </p:sp>
      <p:sp>
        <p:nvSpPr>
          <p:cNvPr id="6" name="Text Box 6"/>
          <p:cNvSpPr txBox="1">
            <a:spLocks noChangeArrowheads="1"/>
          </p:cNvSpPr>
          <p:nvPr/>
        </p:nvSpPr>
        <p:spPr bwMode="auto">
          <a:xfrm rot="16200000">
            <a:off x="7027069" y="4698206"/>
            <a:ext cx="396875" cy="376396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/>
        </p:spPr>
        <p:txBody>
          <a:bodyPr vert="eaVert">
            <a:spAutoFit/>
          </a:bodyPr>
          <a:lstStyle>
            <a:lvl1pPr eaLnBrk="0" hangingPunct="0">
              <a:defRPr kumimoji="1" sz="2000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 sz="2000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 sz="2000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 sz="2000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 sz="2000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r>
              <a:rPr lang="en-US" altLang="zh-TW" sz="1400" i="1">
                <a:latin typeface="Times New Roman" pitchFamily="18" charset="0"/>
                <a:ea typeface="標楷體" pitchFamily="65" charset="-120"/>
              </a:rPr>
              <a:t>Digital </a:t>
            </a:r>
            <a:r>
              <a:rPr lang="en-US" altLang="zh-TW" sz="1400" i="1">
                <a:latin typeface="Times New Roman" pitchFamily="18" charset="0"/>
              </a:rPr>
              <a:t>Integrated Circuit </a:t>
            </a:r>
            <a:r>
              <a:rPr lang="en-US" altLang="zh-TW" sz="1400" i="1">
                <a:latin typeface="Times New Roman" pitchFamily="18" charset="0"/>
                <a:ea typeface="標楷體" pitchFamily="65" charset="-120"/>
              </a:rPr>
              <a:t>Design Laboratory </a:t>
            </a:r>
          </a:p>
        </p:txBody>
      </p:sp>
      <p:pic>
        <p:nvPicPr>
          <p:cNvPr id="7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0813" y="6092825"/>
            <a:ext cx="827087" cy="722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" y="46038"/>
            <a:ext cx="811213" cy="7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 Box 9"/>
          <p:cNvSpPr txBox="1">
            <a:spLocks noChangeArrowheads="1"/>
          </p:cNvSpPr>
          <p:nvPr/>
        </p:nvSpPr>
        <p:spPr bwMode="auto">
          <a:xfrm rot="16200000">
            <a:off x="3217863" y="-2289175"/>
            <a:ext cx="715962" cy="538003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/>
        </p:spPr>
        <p:txBody>
          <a:bodyPr vert="eaVert">
            <a:spAutoFit/>
          </a:bodyPr>
          <a:lstStyle>
            <a:lvl1pPr eaLnBrk="0" hangingPunct="0">
              <a:defRPr kumimoji="1" sz="2000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 sz="2000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 sz="2000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 sz="2000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 sz="2000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altLang="zh-TW" sz="1400" i="1">
                <a:latin typeface="Times New Roman" pitchFamily="18" charset="0"/>
                <a:ea typeface="標楷體" pitchFamily="65" charset="-120"/>
              </a:rPr>
              <a:t>Department of Computer Science and Information Engineering</a:t>
            </a:r>
          </a:p>
          <a:p>
            <a:pPr eaLnBrk="1" hangingPunct="1">
              <a:spcBef>
                <a:spcPct val="50000"/>
              </a:spcBef>
              <a:defRPr/>
            </a:pPr>
            <a:r>
              <a:rPr lang="en-US" altLang="zh-TW" sz="1400" i="1">
                <a:latin typeface="Times New Roman" pitchFamily="18" charset="0"/>
                <a:ea typeface="標楷體" pitchFamily="65" charset="-120"/>
              </a:rPr>
              <a:t>National Cheng Kung University</a:t>
            </a:r>
          </a:p>
        </p:txBody>
      </p:sp>
      <p:sp>
        <p:nvSpPr>
          <p:cNvPr id="33997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90600" y="1543050"/>
            <a:ext cx="8258175" cy="1752600"/>
          </a:xfrm>
        </p:spPr>
        <p:txBody>
          <a:bodyPr/>
          <a:lstStyle>
            <a:lvl1pPr>
              <a:defRPr i="1"/>
            </a:lvl1pPr>
          </a:lstStyle>
          <a:p>
            <a:pPr lvl="0"/>
            <a:r>
              <a:rPr lang="zh-TW" altLang="en-US" noProof="0"/>
              <a:t>按一下以編輯母片標題樣式</a:t>
            </a:r>
          </a:p>
        </p:txBody>
      </p:sp>
      <p:sp>
        <p:nvSpPr>
          <p:cNvPr id="33997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46300" y="3981450"/>
            <a:ext cx="7099300" cy="17526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2400" b="0"/>
            </a:lvl1pPr>
          </a:lstStyle>
          <a:p>
            <a:pPr lvl="0"/>
            <a:r>
              <a:rPr lang="zh-TW" altLang="en-US" noProof="0"/>
              <a:t>按一下以編輯母片副標題樣式</a:t>
            </a:r>
          </a:p>
        </p:txBody>
      </p:sp>
    </p:spTree>
    <p:extLst>
      <p:ext uri="{BB962C8B-B14F-4D97-AF65-F5344CB8AC3E}">
        <p14:creationId xmlns:p14="http://schemas.microsoft.com/office/powerpoint/2010/main" val="19019738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DBB791E-8DC5-475A-B77B-695AA02C2325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1848253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7408863" y="277813"/>
            <a:ext cx="2303462" cy="5773737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95300" y="277813"/>
            <a:ext cx="6761163" cy="5773737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CEA5D57-3468-4E25-B5AE-C876081E00C9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5668186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FC2E83B-6F92-40C2-B042-FB44B030C70F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9530796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82638" y="4406900"/>
            <a:ext cx="84201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82638" y="2906713"/>
            <a:ext cx="84201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233AAAD-7A26-477A-BEEC-FE6886FEFB1B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2656156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95300" y="1484313"/>
            <a:ext cx="4532313" cy="45672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5180013" y="1484313"/>
            <a:ext cx="4532312" cy="45672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E0D244B-B3BD-4662-BC3D-2376D77A7C3E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5573850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73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73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5032375" y="1535113"/>
            <a:ext cx="437832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5032375" y="2174875"/>
            <a:ext cx="437832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DECF66D-E0DC-4C03-B319-106D4780943F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8424377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3674E8D-0157-4DD9-B43D-A9E9A36E03B6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152444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FAFB60A-C1DF-4D1D-8BA1-63C16123C9C9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4566995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138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873500" y="273050"/>
            <a:ext cx="553720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95300" y="1435100"/>
            <a:ext cx="3259138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3BDD009-BF31-4F3F-830C-4BF16B54B345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4842313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941513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941513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941513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7EC5F-D92C-47E3-A6A4-1A6B396D4F79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5828703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95300" y="277813"/>
            <a:ext cx="9217025" cy="1206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95300" y="1484313"/>
            <a:ext cx="9217025" cy="4567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</p:txBody>
      </p:sp>
      <p:sp>
        <p:nvSpPr>
          <p:cNvPr id="33894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95300" y="6243638"/>
            <a:ext cx="2311400" cy="4572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3894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384550" y="6248400"/>
            <a:ext cx="3136900" cy="4572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3895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99300" y="6243638"/>
            <a:ext cx="2311400" cy="4572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kumimoji="0" sz="1200"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fld id="{D931CC5A-5D22-4D0E-8EBA-A29ED05063E4}" type="slidenum">
              <a:rPr lang="en-US" altLang="zh-TW"/>
              <a:pPr/>
              <a:t>‹#›</a:t>
            </a:fld>
            <a:endParaRPr lang="en-US" altLang="zh-TW"/>
          </a:p>
        </p:txBody>
      </p:sp>
      <p:sp>
        <p:nvSpPr>
          <p:cNvPr id="1031" name="Freeform 7"/>
          <p:cNvSpPr>
            <a:spLocks noChangeArrowheads="1"/>
          </p:cNvSpPr>
          <p:nvPr/>
        </p:nvSpPr>
        <p:spPr bwMode="auto">
          <a:xfrm>
            <a:off x="412750" y="228600"/>
            <a:ext cx="8915400" cy="609600"/>
          </a:xfrm>
          <a:custGeom>
            <a:avLst/>
            <a:gdLst>
              <a:gd name="T0" fmla="*/ 0 w 1000"/>
              <a:gd name="T1" fmla="*/ 2147483646 h 1000"/>
              <a:gd name="T2" fmla="*/ 0 w 1000"/>
              <a:gd name="T3" fmla="*/ 0 h 1000"/>
              <a:gd name="T4" fmla="*/ 2147483646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zh-TW" altLang="en-US"/>
          </a:p>
        </p:txBody>
      </p:sp>
      <p:sp>
        <p:nvSpPr>
          <p:cNvPr id="1032" name="Line 8"/>
          <p:cNvSpPr>
            <a:spLocks noChangeShapeType="1"/>
          </p:cNvSpPr>
          <p:nvPr/>
        </p:nvSpPr>
        <p:spPr bwMode="auto">
          <a:xfrm>
            <a:off x="495300" y="6172200"/>
            <a:ext cx="89154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32" r:id="rId1"/>
    <p:sldLayoutId id="2147483822" r:id="rId2"/>
    <p:sldLayoutId id="2147483823" r:id="rId3"/>
    <p:sldLayoutId id="2147483824" r:id="rId4"/>
    <p:sldLayoutId id="2147483825" r:id="rId5"/>
    <p:sldLayoutId id="2147483826" r:id="rId6"/>
    <p:sldLayoutId id="2147483827" r:id="rId7"/>
    <p:sldLayoutId id="2147483828" r:id="rId8"/>
    <p:sldLayoutId id="2147483829" r:id="rId9"/>
    <p:sldLayoutId id="2147483830" r:id="rId10"/>
    <p:sldLayoutId id="2147483831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chemeClr val="tx1"/>
          </a:solidFill>
          <a:latin typeface="Times New Roman" pitchFamily="18" charset="0"/>
          <a:ea typeface="標楷體" pitchFamily="65" charset="-12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chemeClr val="tx1"/>
          </a:solidFill>
          <a:latin typeface="Times New Roman" pitchFamily="18" charset="0"/>
          <a:ea typeface="標楷體" pitchFamily="65" charset="-12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chemeClr val="tx1"/>
          </a:solidFill>
          <a:latin typeface="Times New Roman" pitchFamily="18" charset="0"/>
          <a:ea typeface="標楷體" pitchFamily="65" charset="-12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chemeClr val="tx1"/>
          </a:solidFill>
          <a:latin typeface="Times New Roman" pitchFamily="18" charset="0"/>
          <a:ea typeface="標楷體" pitchFamily="65" charset="-120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3600" b="1">
          <a:solidFill>
            <a:schemeClr val="tx1"/>
          </a:solidFill>
          <a:latin typeface="Times New Roman" pitchFamily="18" charset="0"/>
          <a:ea typeface="標楷體" pitchFamily="65" charset="-120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3600" b="1">
          <a:solidFill>
            <a:schemeClr val="tx1"/>
          </a:solidFill>
          <a:latin typeface="Times New Roman" pitchFamily="18" charset="0"/>
          <a:ea typeface="標楷體" pitchFamily="65" charset="-120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3600" b="1">
          <a:solidFill>
            <a:schemeClr val="tx1"/>
          </a:solidFill>
          <a:latin typeface="Times New Roman" pitchFamily="18" charset="0"/>
          <a:ea typeface="標楷體" pitchFamily="65" charset="-120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3600" b="1">
          <a:solidFill>
            <a:schemeClr val="tx1"/>
          </a:solidFill>
          <a:latin typeface="Times New Roman" pitchFamily="18" charset="0"/>
          <a:ea typeface="標楷體" pitchFamily="65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anose="05000000000000000000" pitchFamily="2" charset="2"/>
        <a:buChar char="n"/>
        <a:defRPr kumimoji="1" sz="2800" b="1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q"/>
        <a:defRPr kumimoji="1" sz="2200" b="1">
          <a:solidFill>
            <a:schemeClr val="tx1"/>
          </a:solidFill>
          <a:latin typeface="+mn-lt"/>
          <a:ea typeface="+mn-ea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anose="05000000000000000000" pitchFamily="2" charset="2"/>
        <a:buChar char="n"/>
        <a:defRPr kumimoji="1" sz="2000" b="1">
          <a:solidFill>
            <a:schemeClr val="tx1"/>
          </a:solidFill>
          <a:latin typeface="+mn-lt"/>
          <a:ea typeface="+mn-ea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q"/>
        <a:defRPr kumimoji="1" b="1">
          <a:solidFill>
            <a:schemeClr val="tx1"/>
          </a:solidFill>
          <a:latin typeface="+mn-lt"/>
          <a:ea typeface="+mn-ea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anose="05000000000000000000" pitchFamily="2" charset="2"/>
        <a:buChar char="§"/>
        <a:defRPr kumimoji="1" sz="2000">
          <a:solidFill>
            <a:schemeClr val="tx1"/>
          </a:solidFill>
          <a:latin typeface="Arial" pitchFamily="34" charset="0"/>
          <a:ea typeface="新細明體" pitchFamily="18" charset="-120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kumimoji="1" sz="2000">
          <a:solidFill>
            <a:schemeClr val="tx1"/>
          </a:solidFill>
          <a:latin typeface="Arial" pitchFamily="34" charset="0"/>
          <a:ea typeface="新細明體" pitchFamily="18" charset="-120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kumimoji="1" sz="2000">
          <a:solidFill>
            <a:schemeClr val="tx1"/>
          </a:solidFill>
          <a:latin typeface="Arial" pitchFamily="34" charset="0"/>
          <a:ea typeface="新細明體" pitchFamily="18" charset="-120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kumimoji="1" sz="2000">
          <a:solidFill>
            <a:schemeClr val="tx1"/>
          </a:solidFill>
          <a:latin typeface="Arial" pitchFamily="34" charset="0"/>
          <a:ea typeface="新細明體" pitchFamily="18" charset="-120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kumimoji="1" sz="2000">
          <a:solidFill>
            <a:schemeClr val="tx1"/>
          </a:solidFill>
          <a:latin typeface="Arial" pitchFamily="34" charset="0"/>
          <a:ea typeface="新細明體" pitchFamily="18" charset="-120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9.png"/><Relationship Id="rId4" Type="http://schemas.openxmlformats.org/officeDocument/2006/relationships/image" Target="../media/image28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w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JP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165318" y="4628030"/>
            <a:ext cx="7099300" cy="1423988"/>
          </a:xfrm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algn="ctr" eaLnBrk="1" hangingPunct="1"/>
            <a:r>
              <a:rPr lang="zh-TW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陳培殷</a:t>
            </a:r>
            <a:endParaRPr lang="en-US" altLang="zh-TW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hangingPunct="1"/>
            <a:r>
              <a:rPr lang="zh-TW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國立成功大學   資訊工程系</a:t>
            </a:r>
            <a:endParaRPr lang="en-US" altLang="zh-TW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764605" y="1960871"/>
            <a:ext cx="8258175" cy="142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 i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ctr" eaLnBrk="1" hangingPunct="1"/>
            <a:r>
              <a:rPr lang="zh-TW" altLang="en-US" kern="0" dirty="0" smtClean="0">
                <a:latin typeface="Arial" panose="020B0604020202020204" pitchFamily="34" charset="0"/>
                <a:cs typeface="Arial" panose="020B0604020202020204" pitchFamily="34" charset="0"/>
              </a:rPr>
              <a:t>數位系統實驗</a:t>
            </a:r>
            <a:endParaRPr lang="en-US" altLang="zh-TW" kern="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hangingPunct="1"/>
            <a:endParaRPr lang="en-US" altLang="zh-TW" sz="2800" i="0" kern="0" dirty="0" smtClean="0">
              <a:latin typeface="+mn-lt"/>
              <a:cs typeface="Arial" panose="020B0604020202020204" pitchFamily="34" charset="0"/>
            </a:endParaRPr>
          </a:p>
          <a:p>
            <a:pPr algn="ctr" eaLnBrk="1" hangingPunct="1"/>
            <a:r>
              <a:rPr lang="en-US" altLang="zh-TW" sz="2800" kern="0" dirty="0" smtClean="0">
                <a:latin typeface="+mn-lt"/>
                <a:cs typeface="Arial" panose="020B0604020202020204" pitchFamily="34" charset="0"/>
              </a:rPr>
              <a:t>Thu 9:00 pm – 12:00 pm</a:t>
            </a:r>
            <a:endParaRPr lang="zh-TW" altLang="en-US" kern="0" dirty="0"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3313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4183" y="1283876"/>
            <a:ext cx="1100137" cy="1223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4" name="Picture 4" descr="c04f13"/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9288" y="2264880"/>
            <a:ext cx="6049962" cy="4019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365" name="Freeform 5"/>
          <p:cNvSpPr>
            <a:spLocks noEditPoints="1"/>
          </p:cNvSpPr>
          <p:nvPr/>
        </p:nvSpPr>
        <p:spPr bwMode="auto">
          <a:xfrm>
            <a:off x="1090614" y="2355369"/>
            <a:ext cx="873125" cy="250825"/>
          </a:xfrm>
          <a:custGeom>
            <a:avLst/>
            <a:gdLst>
              <a:gd name="T0" fmla="*/ 0 w 550"/>
              <a:gd name="T1" fmla="*/ 0 h 158"/>
              <a:gd name="T2" fmla="*/ 436563 w 550"/>
              <a:gd name="T3" fmla="*/ 0 h 158"/>
              <a:gd name="T4" fmla="*/ 0 w 550"/>
              <a:gd name="T5" fmla="*/ 250825 h 158"/>
              <a:gd name="T6" fmla="*/ 436563 w 550"/>
              <a:gd name="T7" fmla="*/ 250825 h 158"/>
              <a:gd name="T8" fmla="*/ 873125 w 550"/>
              <a:gd name="T9" fmla="*/ 125413 h 158"/>
              <a:gd name="T10" fmla="*/ 436563 w 550"/>
              <a:gd name="T11" fmla="*/ 125413 h 158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550" h="158">
                <a:moveTo>
                  <a:pt x="0" y="0"/>
                </a:moveTo>
                <a:lnTo>
                  <a:pt x="275" y="0"/>
                </a:lnTo>
                <a:moveTo>
                  <a:pt x="0" y="158"/>
                </a:moveTo>
                <a:lnTo>
                  <a:pt x="275" y="158"/>
                </a:lnTo>
                <a:moveTo>
                  <a:pt x="550" y="79"/>
                </a:moveTo>
                <a:lnTo>
                  <a:pt x="275" y="79"/>
                </a:lnTo>
              </a:path>
            </a:pathLst>
          </a:custGeom>
          <a:noFill/>
          <a:ln w="6350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5366" name="Freeform 6"/>
          <p:cNvSpPr>
            <a:spLocks/>
          </p:cNvSpPr>
          <p:nvPr/>
        </p:nvSpPr>
        <p:spPr bwMode="auto">
          <a:xfrm>
            <a:off x="1244600" y="2229955"/>
            <a:ext cx="566738" cy="501650"/>
          </a:xfrm>
          <a:custGeom>
            <a:avLst/>
            <a:gdLst>
              <a:gd name="T0" fmla="*/ 566738 w 426"/>
              <a:gd name="T1" fmla="*/ 250825 h 320"/>
              <a:gd name="T2" fmla="*/ 170287 w 426"/>
              <a:gd name="T3" fmla="*/ 501650 h 320"/>
              <a:gd name="T4" fmla="*/ 170287 w 426"/>
              <a:gd name="T5" fmla="*/ 501650 h 320"/>
              <a:gd name="T6" fmla="*/ 0 w 426"/>
              <a:gd name="T7" fmla="*/ 501650 h 320"/>
              <a:gd name="T8" fmla="*/ 0 w 426"/>
              <a:gd name="T9" fmla="*/ 0 h 320"/>
              <a:gd name="T10" fmla="*/ 0 w 426"/>
              <a:gd name="T11" fmla="*/ 0 h 320"/>
              <a:gd name="T12" fmla="*/ 170287 w 426"/>
              <a:gd name="T13" fmla="*/ 0 h 320"/>
              <a:gd name="T14" fmla="*/ 566738 w 426"/>
              <a:gd name="T15" fmla="*/ 250825 h 32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426" h="320">
                <a:moveTo>
                  <a:pt x="426" y="160"/>
                </a:moveTo>
                <a:cubicBezTo>
                  <a:pt x="375" y="239"/>
                  <a:pt x="264" y="299"/>
                  <a:pt x="128" y="320"/>
                </a:cubicBezTo>
                <a:lnTo>
                  <a:pt x="0" y="320"/>
                </a:lnTo>
                <a:cubicBezTo>
                  <a:pt x="79" y="219"/>
                  <a:pt x="79" y="102"/>
                  <a:pt x="0" y="0"/>
                </a:cubicBezTo>
                <a:lnTo>
                  <a:pt x="128" y="0"/>
                </a:lnTo>
                <a:cubicBezTo>
                  <a:pt x="265" y="21"/>
                  <a:pt x="376" y="81"/>
                  <a:pt x="426" y="160"/>
                </a:cubicBezTo>
                <a:close/>
              </a:path>
            </a:pathLst>
          </a:custGeom>
          <a:solidFill>
            <a:srgbClr val="FFFFFF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15367" name="Freeform 7"/>
          <p:cNvSpPr>
            <a:spLocks/>
          </p:cNvSpPr>
          <p:nvPr/>
        </p:nvSpPr>
        <p:spPr bwMode="auto">
          <a:xfrm>
            <a:off x="1244600" y="2229955"/>
            <a:ext cx="566738" cy="501650"/>
          </a:xfrm>
          <a:custGeom>
            <a:avLst/>
            <a:gdLst>
              <a:gd name="T0" fmla="*/ 566738 w 426"/>
              <a:gd name="T1" fmla="*/ 250825 h 320"/>
              <a:gd name="T2" fmla="*/ 170287 w 426"/>
              <a:gd name="T3" fmla="*/ 501650 h 320"/>
              <a:gd name="T4" fmla="*/ 170287 w 426"/>
              <a:gd name="T5" fmla="*/ 501650 h 320"/>
              <a:gd name="T6" fmla="*/ 0 w 426"/>
              <a:gd name="T7" fmla="*/ 501650 h 320"/>
              <a:gd name="T8" fmla="*/ 0 w 426"/>
              <a:gd name="T9" fmla="*/ 0 h 320"/>
              <a:gd name="T10" fmla="*/ 0 w 426"/>
              <a:gd name="T11" fmla="*/ 0 h 320"/>
              <a:gd name="T12" fmla="*/ 170287 w 426"/>
              <a:gd name="T13" fmla="*/ 0 h 320"/>
              <a:gd name="T14" fmla="*/ 566738 w 426"/>
              <a:gd name="T15" fmla="*/ 250825 h 32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426" h="320">
                <a:moveTo>
                  <a:pt x="426" y="160"/>
                </a:moveTo>
                <a:cubicBezTo>
                  <a:pt x="375" y="239"/>
                  <a:pt x="264" y="299"/>
                  <a:pt x="128" y="320"/>
                </a:cubicBezTo>
                <a:lnTo>
                  <a:pt x="0" y="320"/>
                </a:lnTo>
                <a:cubicBezTo>
                  <a:pt x="79" y="219"/>
                  <a:pt x="79" y="102"/>
                  <a:pt x="0" y="0"/>
                </a:cubicBezTo>
                <a:lnTo>
                  <a:pt x="128" y="0"/>
                </a:lnTo>
                <a:cubicBezTo>
                  <a:pt x="265" y="21"/>
                  <a:pt x="376" y="81"/>
                  <a:pt x="426" y="160"/>
                </a:cubicBezTo>
                <a:close/>
              </a:path>
            </a:pathLst>
          </a:custGeom>
          <a:noFill/>
          <a:ln w="6350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5368" name="Freeform 8"/>
          <p:cNvSpPr>
            <a:spLocks/>
          </p:cNvSpPr>
          <p:nvPr/>
        </p:nvSpPr>
        <p:spPr bwMode="auto">
          <a:xfrm>
            <a:off x="1244600" y="2229955"/>
            <a:ext cx="566738" cy="501650"/>
          </a:xfrm>
          <a:custGeom>
            <a:avLst/>
            <a:gdLst>
              <a:gd name="T0" fmla="*/ 348557 w 426"/>
              <a:gd name="T1" fmla="*/ 501650 h 320"/>
              <a:gd name="T2" fmla="*/ 0 w 426"/>
              <a:gd name="T3" fmla="*/ 501650 h 320"/>
              <a:gd name="T4" fmla="*/ 0 w 426"/>
              <a:gd name="T5" fmla="*/ 0 h 320"/>
              <a:gd name="T6" fmla="*/ 348557 w 426"/>
              <a:gd name="T7" fmla="*/ 0 h 320"/>
              <a:gd name="T8" fmla="*/ 566738 w 426"/>
              <a:gd name="T9" fmla="*/ 250825 h 320"/>
              <a:gd name="T10" fmla="*/ 348557 w 426"/>
              <a:gd name="T11" fmla="*/ 501650 h 320"/>
              <a:gd name="T12" fmla="*/ 348557 w 426"/>
              <a:gd name="T13" fmla="*/ 501650 h 32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426" h="320">
                <a:moveTo>
                  <a:pt x="262" y="320"/>
                </a:moveTo>
                <a:lnTo>
                  <a:pt x="0" y="320"/>
                </a:lnTo>
                <a:lnTo>
                  <a:pt x="0" y="0"/>
                </a:lnTo>
                <a:lnTo>
                  <a:pt x="262" y="0"/>
                </a:lnTo>
                <a:cubicBezTo>
                  <a:pt x="353" y="0"/>
                  <a:pt x="426" y="72"/>
                  <a:pt x="426" y="160"/>
                </a:cubicBezTo>
                <a:cubicBezTo>
                  <a:pt x="426" y="249"/>
                  <a:pt x="353" y="320"/>
                  <a:pt x="262" y="320"/>
                </a:cubicBezTo>
                <a:cubicBezTo>
                  <a:pt x="262" y="320"/>
                  <a:pt x="262" y="320"/>
                  <a:pt x="262" y="320"/>
                </a:cubicBezTo>
                <a:close/>
              </a:path>
            </a:pathLst>
          </a:custGeom>
          <a:solidFill>
            <a:srgbClr val="FFFFFF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15369" name="Freeform 9"/>
          <p:cNvSpPr>
            <a:spLocks noEditPoints="1"/>
          </p:cNvSpPr>
          <p:nvPr/>
        </p:nvSpPr>
        <p:spPr bwMode="auto">
          <a:xfrm>
            <a:off x="1090614" y="3111019"/>
            <a:ext cx="873125" cy="250825"/>
          </a:xfrm>
          <a:custGeom>
            <a:avLst/>
            <a:gdLst>
              <a:gd name="T0" fmla="*/ 0 w 550"/>
              <a:gd name="T1" fmla="*/ 0 h 158"/>
              <a:gd name="T2" fmla="*/ 436563 w 550"/>
              <a:gd name="T3" fmla="*/ 0 h 158"/>
              <a:gd name="T4" fmla="*/ 0 w 550"/>
              <a:gd name="T5" fmla="*/ 250825 h 158"/>
              <a:gd name="T6" fmla="*/ 436563 w 550"/>
              <a:gd name="T7" fmla="*/ 250825 h 158"/>
              <a:gd name="T8" fmla="*/ 873125 w 550"/>
              <a:gd name="T9" fmla="*/ 125413 h 158"/>
              <a:gd name="T10" fmla="*/ 436563 w 550"/>
              <a:gd name="T11" fmla="*/ 125413 h 158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550" h="158">
                <a:moveTo>
                  <a:pt x="0" y="0"/>
                </a:moveTo>
                <a:lnTo>
                  <a:pt x="275" y="0"/>
                </a:lnTo>
                <a:moveTo>
                  <a:pt x="0" y="158"/>
                </a:moveTo>
                <a:lnTo>
                  <a:pt x="275" y="158"/>
                </a:lnTo>
                <a:moveTo>
                  <a:pt x="550" y="79"/>
                </a:moveTo>
                <a:lnTo>
                  <a:pt x="275" y="79"/>
                </a:lnTo>
              </a:path>
            </a:pathLst>
          </a:custGeom>
          <a:noFill/>
          <a:ln w="6350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5370" name="Freeform 10"/>
          <p:cNvSpPr>
            <a:spLocks/>
          </p:cNvSpPr>
          <p:nvPr/>
        </p:nvSpPr>
        <p:spPr bwMode="auto">
          <a:xfrm>
            <a:off x="1244600" y="2985605"/>
            <a:ext cx="566738" cy="501650"/>
          </a:xfrm>
          <a:custGeom>
            <a:avLst/>
            <a:gdLst>
              <a:gd name="T0" fmla="*/ 566738 w 426"/>
              <a:gd name="T1" fmla="*/ 250825 h 320"/>
              <a:gd name="T2" fmla="*/ 170287 w 426"/>
              <a:gd name="T3" fmla="*/ 501650 h 320"/>
              <a:gd name="T4" fmla="*/ 170287 w 426"/>
              <a:gd name="T5" fmla="*/ 501650 h 320"/>
              <a:gd name="T6" fmla="*/ 0 w 426"/>
              <a:gd name="T7" fmla="*/ 501650 h 320"/>
              <a:gd name="T8" fmla="*/ 0 w 426"/>
              <a:gd name="T9" fmla="*/ 0 h 320"/>
              <a:gd name="T10" fmla="*/ 0 w 426"/>
              <a:gd name="T11" fmla="*/ 0 h 320"/>
              <a:gd name="T12" fmla="*/ 170287 w 426"/>
              <a:gd name="T13" fmla="*/ 0 h 320"/>
              <a:gd name="T14" fmla="*/ 566738 w 426"/>
              <a:gd name="T15" fmla="*/ 250825 h 32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426" h="320">
                <a:moveTo>
                  <a:pt x="426" y="160"/>
                </a:moveTo>
                <a:cubicBezTo>
                  <a:pt x="375" y="239"/>
                  <a:pt x="264" y="299"/>
                  <a:pt x="128" y="320"/>
                </a:cubicBezTo>
                <a:lnTo>
                  <a:pt x="0" y="320"/>
                </a:lnTo>
                <a:cubicBezTo>
                  <a:pt x="79" y="219"/>
                  <a:pt x="79" y="102"/>
                  <a:pt x="0" y="0"/>
                </a:cubicBezTo>
                <a:lnTo>
                  <a:pt x="128" y="0"/>
                </a:lnTo>
                <a:cubicBezTo>
                  <a:pt x="265" y="21"/>
                  <a:pt x="376" y="81"/>
                  <a:pt x="426" y="160"/>
                </a:cubicBezTo>
                <a:close/>
              </a:path>
            </a:pathLst>
          </a:custGeom>
          <a:solidFill>
            <a:srgbClr val="FFFFFF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15371" name="Freeform 11"/>
          <p:cNvSpPr>
            <a:spLocks/>
          </p:cNvSpPr>
          <p:nvPr/>
        </p:nvSpPr>
        <p:spPr bwMode="auto">
          <a:xfrm>
            <a:off x="1244600" y="2985605"/>
            <a:ext cx="566738" cy="501650"/>
          </a:xfrm>
          <a:custGeom>
            <a:avLst/>
            <a:gdLst>
              <a:gd name="T0" fmla="*/ 566738 w 426"/>
              <a:gd name="T1" fmla="*/ 250825 h 320"/>
              <a:gd name="T2" fmla="*/ 170287 w 426"/>
              <a:gd name="T3" fmla="*/ 501650 h 320"/>
              <a:gd name="T4" fmla="*/ 170287 w 426"/>
              <a:gd name="T5" fmla="*/ 501650 h 320"/>
              <a:gd name="T6" fmla="*/ 0 w 426"/>
              <a:gd name="T7" fmla="*/ 501650 h 320"/>
              <a:gd name="T8" fmla="*/ 0 w 426"/>
              <a:gd name="T9" fmla="*/ 0 h 320"/>
              <a:gd name="T10" fmla="*/ 0 w 426"/>
              <a:gd name="T11" fmla="*/ 0 h 320"/>
              <a:gd name="T12" fmla="*/ 170287 w 426"/>
              <a:gd name="T13" fmla="*/ 0 h 320"/>
              <a:gd name="T14" fmla="*/ 566738 w 426"/>
              <a:gd name="T15" fmla="*/ 250825 h 32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426" h="320">
                <a:moveTo>
                  <a:pt x="426" y="160"/>
                </a:moveTo>
                <a:cubicBezTo>
                  <a:pt x="375" y="239"/>
                  <a:pt x="264" y="299"/>
                  <a:pt x="128" y="320"/>
                </a:cubicBezTo>
                <a:lnTo>
                  <a:pt x="0" y="320"/>
                </a:lnTo>
                <a:cubicBezTo>
                  <a:pt x="79" y="219"/>
                  <a:pt x="79" y="102"/>
                  <a:pt x="0" y="0"/>
                </a:cubicBezTo>
                <a:lnTo>
                  <a:pt x="128" y="0"/>
                </a:lnTo>
                <a:cubicBezTo>
                  <a:pt x="265" y="21"/>
                  <a:pt x="376" y="81"/>
                  <a:pt x="426" y="160"/>
                </a:cubicBezTo>
                <a:close/>
              </a:path>
            </a:pathLst>
          </a:custGeom>
          <a:noFill/>
          <a:ln w="6350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5372" name="Freeform 12"/>
          <p:cNvSpPr>
            <a:spLocks/>
          </p:cNvSpPr>
          <p:nvPr/>
        </p:nvSpPr>
        <p:spPr bwMode="auto">
          <a:xfrm>
            <a:off x="1244600" y="2985605"/>
            <a:ext cx="566738" cy="501650"/>
          </a:xfrm>
          <a:custGeom>
            <a:avLst/>
            <a:gdLst>
              <a:gd name="T0" fmla="*/ 348557 w 426"/>
              <a:gd name="T1" fmla="*/ 501650 h 320"/>
              <a:gd name="T2" fmla="*/ 0 w 426"/>
              <a:gd name="T3" fmla="*/ 501650 h 320"/>
              <a:gd name="T4" fmla="*/ 0 w 426"/>
              <a:gd name="T5" fmla="*/ 0 h 320"/>
              <a:gd name="T6" fmla="*/ 348557 w 426"/>
              <a:gd name="T7" fmla="*/ 0 h 320"/>
              <a:gd name="T8" fmla="*/ 566738 w 426"/>
              <a:gd name="T9" fmla="*/ 250825 h 320"/>
              <a:gd name="T10" fmla="*/ 348557 w 426"/>
              <a:gd name="T11" fmla="*/ 501650 h 320"/>
              <a:gd name="T12" fmla="*/ 348557 w 426"/>
              <a:gd name="T13" fmla="*/ 501650 h 32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426" h="320">
                <a:moveTo>
                  <a:pt x="262" y="320"/>
                </a:moveTo>
                <a:lnTo>
                  <a:pt x="0" y="320"/>
                </a:lnTo>
                <a:lnTo>
                  <a:pt x="0" y="0"/>
                </a:lnTo>
                <a:lnTo>
                  <a:pt x="262" y="0"/>
                </a:lnTo>
                <a:cubicBezTo>
                  <a:pt x="353" y="0"/>
                  <a:pt x="426" y="72"/>
                  <a:pt x="426" y="160"/>
                </a:cubicBezTo>
                <a:cubicBezTo>
                  <a:pt x="426" y="249"/>
                  <a:pt x="353" y="320"/>
                  <a:pt x="262" y="320"/>
                </a:cubicBezTo>
                <a:cubicBezTo>
                  <a:pt x="262" y="320"/>
                  <a:pt x="262" y="320"/>
                  <a:pt x="262" y="320"/>
                </a:cubicBezTo>
                <a:close/>
              </a:path>
            </a:pathLst>
          </a:custGeom>
          <a:solidFill>
            <a:srgbClr val="FFFFFF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15373" name="Freeform 13"/>
          <p:cNvSpPr>
            <a:spLocks noEditPoints="1"/>
          </p:cNvSpPr>
          <p:nvPr/>
        </p:nvSpPr>
        <p:spPr bwMode="auto">
          <a:xfrm>
            <a:off x="1965326" y="2715731"/>
            <a:ext cx="873125" cy="250825"/>
          </a:xfrm>
          <a:custGeom>
            <a:avLst/>
            <a:gdLst>
              <a:gd name="T0" fmla="*/ 0 w 550"/>
              <a:gd name="T1" fmla="*/ 0 h 158"/>
              <a:gd name="T2" fmla="*/ 436563 w 550"/>
              <a:gd name="T3" fmla="*/ 0 h 158"/>
              <a:gd name="T4" fmla="*/ 0 w 550"/>
              <a:gd name="T5" fmla="*/ 250825 h 158"/>
              <a:gd name="T6" fmla="*/ 436563 w 550"/>
              <a:gd name="T7" fmla="*/ 250825 h 158"/>
              <a:gd name="T8" fmla="*/ 873125 w 550"/>
              <a:gd name="T9" fmla="*/ 125413 h 158"/>
              <a:gd name="T10" fmla="*/ 436563 w 550"/>
              <a:gd name="T11" fmla="*/ 125413 h 158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550" h="158">
                <a:moveTo>
                  <a:pt x="0" y="0"/>
                </a:moveTo>
                <a:lnTo>
                  <a:pt x="275" y="0"/>
                </a:lnTo>
                <a:moveTo>
                  <a:pt x="0" y="158"/>
                </a:moveTo>
                <a:lnTo>
                  <a:pt x="275" y="158"/>
                </a:lnTo>
                <a:moveTo>
                  <a:pt x="550" y="79"/>
                </a:moveTo>
                <a:lnTo>
                  <a:pt x="275" y="79"/>
                </a:lnTo>
              </a:path>
            </a:pathLst>
          </a:custGeom>
          <a:noFill/>
          <a:ln w="6350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5374" name="Freeform 14"/>
          <p:cNvSpPr>
            <a:spLocks/>
          </p:cNvSpPr>
          <p:nvPr/>
        </p:nvSpPr>
        <p:spPr bwMode="auto">
          <a:xfrm>
            <a:off x="2119314" y="2590318"/>
            <a:ext cx="566737" cy="501650"/>
          </a:xfrm>
          <a:custGeom>
            <a:avLst/>
            <a:gdLst>
              <a:gd name="T0" fmla="*/ 566737 w 426"/>
              <a:gd name="T1" fmla="*/ 250825 h 320"/>
              <a:gd name="T2" fmla="*/ 170287 w 426"/>
              <a:gd name="T3" fmla="*/ 501650 h 320"/>
              <a:gd name="T4" fmla="*/ 170287 w 426"/>
              <a:gd name="T5" fmla="*/ 501650 h 320"/>
              <a:gd name="T6" fmla="*/ 0 w 426"/>
              <a:gd name="T7" fmla="*/ 501650 h 320"/>
              <a:gd name="T8" fmla="*/ 0 w 426"/>
              <a:gd name="T9" fmla="*/ 0 h 320"/>
              <a:gd name="T10" fmla="*/ 0 w 426"/>
              <a:gd name="T11" fmla="*/ 0 h 320"/>
              <a:gd name="T12" fmla="*/ 170287 w 426"/>
              <a:gd name="T13" fmla="*/ 0 h 320"/>
              <a:gd name="T14" fmla="*/ 566737 w 426"/>
              <a:gd name="T15" fmla="*/ 250825 h 32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426" h="320">
                <a:moveTo>
                  <a:pt x="426" y="160"/>
                </a:moveTo>
                <a:cubicBezTo>
                  <a:pt x="375" y="239"/>
                  <a:pt x="264" y="299"/>
                  <a:pt x="128" y="320"/>
                </a:cubicBezTo>
                <a:lnTo>
                  <a:pt x="0" y="320"/>
                </a:lnTo>
                <a:cubicBezTo>
                  <a:pt x="79" y="219"/>
                  <a:pt x="79" y="102"/>
                  <a:pt x="0" y="0"/>
                </a:cubicBezTo>
                <a:lnTo>
                  <a:pt x="128" y="0"/>
                </a:lnTo>
                <a:cubicBezTo>
                  <a:pt x="265" y="21"/>
                  <a:pt x="376" y="81"/>
                  <a:pt x="426" y="160"/>
                </a:cubicBezTo>
                <a:close/>
              </a:path>
            </a:pathLst>
          </a:custGeom>
          <a:solidFill>
            <a:srgbClr val="FFFFFF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15375" name="Freeform 15"/>
          <p:cNvSpPr>
            <a:spLocks/>
          </p:cNvSpPr>
          <p:nvPr/>
        </p:nvSpPr>
        <p:spPr bwMode="auto">
          <a:xfrm>
            <a:off x="2119314" y="2590318"/>
            <a:ext cx="566737" cy="501650"/>
          </a:xfrm>
          <a:custGeom>
            <a:avLst/>
            <a:gdLst>
              <a:gd name="T0" fmla="*/ 566737 w 426"/>
              <a:gd name="T1" fmla="*/ 250825 h 320"/>
              <a:gd name="T2" fmla="*/ 170287 w 426"/>
              <a:gd name="T3" fmla="*/ 501650 h 320"/>
              <a:gd name="T4" fmla="*/ 170287 w 426"/>
              <a:gd name="T5" fmla="*/ 501650 h 320"/>
              <a:gd name="T6" fmla="*/ 0 w 426"/>
              <a:gd name="T7" fmla="*/ 501650 h 320"/>
              <a:gd name="T8" fmla="*/ 0 w 426"/>
              <a:gd name="T9" fmla="*/ 0 h 320"/>
              <a:gd name="T10" fmla="*/ 0 w 426"/>
              <a:gd name="T11" fmla="*/ 0 h 320"/>
              <a:gd name="T12" fmla="*/ 170287 w 426"/>
              <a:gd name="T13" fmla="*/ 0 h 320"/>
              <a:gd name="T14" fmla="*/ 566737 w 426"/>
              <a:gd name="T15" fmla="*/ 250825 h 32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426" h="320">
                <a:moveTo>
                  <a:pt x="426" y="160"/>
                </a:moveTo>
                <a:cubicBezTo>
                  <a:pt x="375" y="239"/>
                  <a:pt x="264" y="299"/>
                  <a:pt x="128" y="320"/>
                </a:cubicBezTo>
                <a:lnTo>
                  <a:pt x="0" y="320"/>
                </a:lnTo>
                <a:cubicBezTo>
                  <a:pt x="79" y="219"/>
                  <a:pt x="79" y="102"/>
                  <a:pt x="0" y="0"/>
                </a:cubicBezTo>
                <a:lnTo>
                  <a:pt x="128" y="0"/>
                </a:lnTo>
                <a:cubicBezTo>
                  <a:pt x="265" y="21"/>
                  <a:pt x="376" y="81"/>
                  <a:pt x="426" y="160"/>
                </a:cubicBezTo>
                <a:close/>
              </a:path>
            </a:pathLst>
          </a:custGeom>
          <a:noFill/>
          <a:ln w="6350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5376" name="Freeform 16"/>
          <p:cNvSpPr>
            <a:spLocks/>
          </p:cNvSpPr>
          <p:nvPr/>
        </p:nvSpPr>
        <p:spPr bwMode="auto">
          <a:xfrm>
            <a:off x="2119314" y="2590318"/>
            <a:ext cx="566737" cy="501650"/>
          </a:xfrm>
          <a:custGeom>
            <a:avLst/>
            <a:gdLst>
              <a:gd name="T0" fmla="*/ 348557 w 426"/>
              <a:gd name="T1" fmla="*/ 501650 h 320"/>
              <a:gd name="T2" fmla="*/ 0 w 426"/>
              <a:gd name="T3" fmla="*/ 501650 h 320"/>
              <a:gd name="T4" fmla="*/ 0 w 426"/>
              <a:gd name="T5" fmla="*/ 0 h 320"/>
              <a:gd name="T6" fmla="*/ 348557 w 426"/>
              <a:gd name="T7" fmla="*/ 0 h 320"/>
              <a:gd name="T8" fmla="*/ 566737 w 426"/>
              <a:gd name="T9" fmla="*/ 250825 h 320"/>
              <a:gd name="T10" fmla="*/ 348557 w 426"/>
              <a:gd name="T11" fmla="*/ 501650 h 320"/>
              <a:gd name="T12" fmla="*/ 348557 w 426"/>
              <a:gd name="T13" fmla="*/ 501650 h 32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426" h="320">
                <a:moveTo>
                  <a:pt x="262" y="320"/>
                </a:moveTo>
                <a:lnTo>
                  <a:pt x="0" y="320"/>
                </a:lnTo>
                <a:lnTo>
                  <a:pt x="0" y="0"/>
                </a:lnTo>
                <a:lnTo>
                  <a:pt x="262" y="0"/>
                </a:lnTo>
                <a:cubicBezTo>
                  <a:pt x="353" y="0"/>
                  <a:pt x="426" y="72"/>
                  <a:pt x="426" y="160"/>
                </a:cubicBezTo>
                <a:cubicBezTo>
                  <a:pt x="426" y="249"/>
                  <a:pt x="353" y="320"/>
                  <a:pt x="262" y="320"/>
                </a:cubicBezTo>
                <a:cubicBezTo>
                  <a:pt x="262" y="320"/>
                  <a:pt x="262" y="320"/>
                  <a:pt x="262" y="320"/>
                </a:cubicBezTo>
                <a:close/>
              </a:path>
            </a:pathLst>
          </a:custGeom>
          <a:solidFill>
            <a:srgbClr val="FFFFFF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15377" name="Line 17"/>
          <p:cNvSpPr>
            <a:spLocks noChangeShapeType="1"/>
          </p:cNvSpPr>
          <p:nvPr/>
        </p:nvSpPr>
        <p:spPr bwMode="auto">
          <a:xfrm flipV="1">
            <a:off x="1963738" y="2968144"/>
            <a:ext cx="0" cy="2682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5378" name="Line 18"/>
          <p:cNvSpPr>
            <a:spLocks noChangeShapeType="1"/>
          </p:cNvSpPr>
          <p:nvPr/>
        </p:nvSpPr>
        <p:spPr bwMode="auto">
          <a:xfrm flipV="1">
            <a:off x="1963738" y="2482369"/>
            <a:ext cx="0" cy="2317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5379" name="Line 19"/>
          <p:cNvSpPr>
            <a:spLocks noChangeShapeType="1"/>
          </p:cNvSpPr>
          <p:nvPr/>
        </p:nvSpPr>
        <p:spPr bwMode="auto">
          <a:xfrm>
            <a:off x="6211889" y="2660168"/>
            <a:ext cx="720725" cy="0"/>
          </a:xfrm>
          <a:prstGeom prst="line">
            <a:avLst/>
          </a:prstGeom>
          <a:noFill/>
          <a:ln w="19050">
            <a:solidFill>
              <a:srgbClr val="FF0000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5380" name="Freeform 20"/>
          <p:cNvSpPr>
            <a:spLocks/>
          </p:cNvSpPr>
          <p:nvPr/>
        </p:nvSpPr>
        <p:spPr bwMode="auto">
          <a:xfrm>
            <a:off x="5492750" y="2660167"/>
            <a:ext cx="2197100" cy="3133725"/>
          </a:xfrm>
          <a:custGeom>
            <a:avLst/>
            <a:gdLst>
              <a:gd name="T0" fmla="*/ 0 w 1565"/>
              <a:gd name="T1" fmla="*/ 3168650 h 2313"/>
              <a:gd name="T2" fmla="*/ 286395 w 1565"/>
              <a:gd name="T3" fmla="*/ 3168650 h 2313"/>
              <a:gd name="T4" fmla="*/ 954650 w 1565"/>
              <a:gd name="T5" fmla="*/ 963061 h 2313"/>
              <a:gd name="T6" fmla="*/ 2197100 w 1565"/>
              <a:gd name="T7" fmla="*/ 0 h 2313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565" h="2313">
                <a:moveTo>
                  <a:pt x="0" y="2313"/>
                </a:moveTo>
                <a:lnTo>
                  <a:pt x="204" y="2313"/>
                </a:lnTo>
                <a:lnTo>
                  <a:pt x="680" y="703"/>
                </a:lnTo>
                <a:lnTo>
                  <a:pt x="1565" y="0"/>
                </a:lnTo>
              </a:path>
            </a:pathLst>
          </a:custGeom>
          <a:noFill/>
          <a:ln w="19050" cap="flat" cmpd="sng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5381" name="Text Box 22"/>
          <p:cNvSpPr txBox="1">
            <a:spLocks noChangeArrowheads="1"/>
          </p:cNvSpPr>
          <p:nvPr/>
        </p:nvSpPr>
        <p:spPr bwMode="auto">
          <a:xfrm>
            <a:off x="1208088" y="2226780"/>
            <a:ext cx="56137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kumimoji="0" lang="en-US" altLang="zh-TW" sz="2400" dirty="0" smtClean="0">
                <a:solidFill>
                  <a:srgbClr val="3333FF"/>
                </a:solidFill>
              </a:rPr>
              <a:t>[2]</a:t>
            </a:r>
            <a:endParaRPr kumimoji="0" lang="en-US" altLang="zh-TW" sz="2400" dirty="0">
              <a:solidFill>
                <a:srgbClr val="3333FF"/>
              </a:solidFill>
            </a:endParaRPr>
          </a:p>
        </p:txBody>
      </p:sp>
      <p:sp>
        <p:nvSpPr>
          <p:cNvPr id="15382" name="Text Box 23"/>
          <p:cNvSpPr txBox="1">
            <a:spLocks noChangeArrowheads="1"/>
          </p:cNvSpPr>
          <p:nvPr/>
        </p:nvSpPr>
        <p:spPr bwMode="auto">
          <a:xfrm>
            <a:off x="1208088" y="2984018"/>
            <a:ext cx="56137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kumimoji="0" lang="en-US" altLang="zh-TW" sz="2400" dirty="0" smtClean="0">
                <a:solidFill>
                  <a:srgbClr val="3333FF"/>
                </a:solidFill>
              </a:rPr>
              <a:t>[1]</a:t>
            </a:r>
            <a:endParaRPr kumimoji="0" lang="en-US" altLang="zh-TW" sz="2400" dirty="0">
              <a:solidFill>
                <a:srgbClr val="3333FF"/>
              </a:solidFill>
            </a:endParaRPr>
          </a:p>
        </p:txBody>
      </p:sp>
      <p:sp>
        <p:nvSpPr>
          <p:cNvPr id="15383" name="Text Box 24"/>
          <p:cNvSpPr txBox="1">
            <a:spLocks noChangeArrowheads="1"/>
          </p:cNvSpPr>
          <p:nvPr/>
        </p:nvSpPr>
        <p:spPr bwMode="auto">
          <a:xfrm>
            <a:off x="2108201" y="2588730"/>
            <a:ext cx="5572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kumimoji="0" lang="en-US" altLang="zh-TW" sz="2400">
                <a:solidFill>
                  <a:srgbClr val="3333FF"/>
                </a:solidFill>
              </a:rPr>
              <a:t>[3]</a:t>
            </a:r>
          </a:p>
        </p:txBody>
      </p:sp>
      <p:sp>
        <p:nvSpPr>
          <p:cNvPr id="15384" name="Text Box 25"/>
          <p:cNvSpPr txBox="1">
            <a:spLocks noChangeArrowheads="1"/>
          </p:cNvSpPr>
          <p:nvPr/>
        </p:nvSpPr>
        <p:spPr bwMode="auto">
          <a:xfrm>
            <a:off x="2863850" y="2660169"/>
            <a:ext cx="311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kumimoji="0" lang="en-US" altLang="zh-TW">
                <a:latin typeface="Times New Roman" panose="02020603050405020304" pitchFamily="18" charset="0"/>
              </a:rPr>
              <a:t>8</a:t>
            </a:r>
          </a:p>
        </p:txBody>
      </p:sp>
      <p:sp>
        <p:nvSpPr>
          <p:cNvPr id="15385" name="Text Box 26"/>
          <p:cNvSpPr txBox="1">
            <a:spLocks noChangeArrowheads="1"/>
          </p:cNvSpPr>
          <p:nvPr/>
        </p:nvSpPr>
        <p:spPr bwMode="auto">
          <a:xfrm>
            <a:off x="7444549" y="3524037"/>
            <a:ext cx="5572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kumimoji="0" lang="en-US" altLang="zh-TW" sz="2400" dirty="0">
                <a:solidFill>
                  <a:srgbClr val="3333FF"/>
                </a:solidFill>
              </a:rPr>
              <a:t>[3]</a:t>
            </a:r>
          </a:p>
        </p:txBody>
      </p:sp>
      <p:sp>
        <p:nvSpPr>
          <p:cNvPr id="15386" name="Text Box 27"/>
          <p:cNvSpPr txBox="1">
            <a:spLocks noChangeArrowheads="1"/>
          </p:cNvSpPr>
          <p:nvPr/>
        </p:nvSpPr>
        <p:spPr bwMode="auto">
          <a:xfrm>
            <a:off x="5243961" y="3509894"/>
            <a:ext cx="5572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kumimoji="0" lang="en-US" altLang="zh-TW" sz="2400" dirty="0">
                <a:solidFill>
                  <a:srgbClr val="3333FF"/>
                </a:solidFill>
              </a:rPr>
              <a:t>[1]</a:t>
            </a:r>
          </a:p>
        </p:txBody>
      </p:sp>
      <p:sp>
        <p:nvSpPr>
          <p:cNvPr id="15387" name="Text Box 28"/>
          <p:cNvSpPr txBox="1">
            <a:spLocks noChangeArrowheads="1"/>
          </p:cNvSpPr>
          <p:nvPr/>
        </p:nvSpPr>
        <p:spPr bwMode="auto">
          <a:xfrm>
            <a:off x="4539207" y="4497278"/>
            <a:ext cx="5572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kumimoji="0" lang="en-US" altLang="zh-TW" sz="2400" dirty="0">
                <a:solidFill>
                  <a:srgbClr val="3333FF"/>
                </a:solidFill>
              </a:rPr>
              <a:t>[2]</a:t>
            </a:r>
          </a:p>
        </p:txBody>
      </p:sp>
      <p:sp>
        <p:nvSpPr>
          <p:cNvPr id="15388" name="Text Box 29"/>
          <p:cNvSpPr txBox="1">
            <a:spLocks noChangeArrowheads="1"/>
          </p:cNvSpPr>
          <p:nvPr/>
        </p:nvSpPr>
        <p:spPr bwMode="auto">
          <a:xfrm>
            <a:off x="617265" y="2874481"/>
            <a:ext cx="4700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kumimoji="0" lang="en-US" altLang="zh-TW" dirty="0" smtClean="0"/>
              <a:t>12</a:t>
            </a:r>
            <a:endParaRPr kumimoji="0" lang="en-US" altLang="zh-TW" dirty="0"/>
          </a:p>
        </p:txBody>
      </p:sp>
      <p:sp>
        <p:nvSpPr>
          <p:cNvPr id="15389" name="Text Box 30"/>
          <p:cNvSpPr txBox="1">
            <a:spLocks noChangeArrowheads="1"/>
          </p:cNvSpPr>
          <p:nvPr/>
        </p:nvSpPr>
        <p:spPr bwMode="auto">
          <a:xfrm>
            <a:off x="627204" y="3174519"/>
            <a:ext cx="4700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kumimoji="0" lang="en-US" altLang="zh-TW" dirty="0" smtClean="0"/>
              <a:t>13</a:t>
            </a:r>
            <a:endParaRPr kumimoji="0" lang="en-US" altLang="zh-TW" dirty="0"/>
          </a:p>
        </p:txBody>
      </p:sp>
      <p:sp>
        <p:nvSpPr>
          <p:cNvPr id="15390" name="Text Box 31"/>
          <p:cNvSpPr txBox="1">
            <a:spLocks noChangeArrowheads="1"/>
          </p:cNvSpPr>
          <p:nvPr/>
        </p:nvSpPr>
        <p:spPr bwMode="auto">
          <a:xfrm>
            <a:off x="777668" y="2131531"/>
            <a:ext cx="327334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kumimoji="0" lang="en-US" altLang="zh-TW" dirty="0" smtClean="0"/>
              <a:t>1</a:t>
            </a:r>
            <a:endParaRPr kumimoji="0" lang="en-US" altLang="zh-TW" dirty="0"/>
          </a:p>
          <a:p>
            <a:pPr eaLnBrk="1" hangingPunct="1"/>
            <a:r>
              <a:rPr kumimoji="0" lang="en-US" altLang="zh-TW" dirty="0" smtClean="0"/>
              <a:t>2</a:t>
            </a:r>
            <a:endParaRPr kumimoji="0" lang="en-US" altLang="zh-TW" dirty="0"/>
          </a:p>
        </p:txBody>
      </p:sp>
      <p:sp>
        <p:nvSpPr>
          <p:cNvPr id="15391" name="Oval 33"/>
          <p:cNvSpPr>
            <a:spLocks noChangeArrowheads="1"/>
          </p:cNvSpPr>
          <p:nvPr/>
        </p:nvSpPr>
        <p:spPr bwMode="auto">
          <a:xfrm>
            <a:off x="1784351" y="2409344"/>
            <a:ext cx="144463" cy="1412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endParaRPr lang="zh-TW" altLang="en-US"/>
          </a:p>
        </p:txBody>
      </p:sp>
      <p:sp>
        <p:nvSpPr>
          <p:cNvPr id="15392" name="Oval 34"/>
          <p:cNvSpPr>
            <a:spLocks noChangeArrowheads="1"/>
          </p:cNvSpPr>
          <p:nvPr/>
        </p:nvSpPr>
        <p:spPr bwMode="auto">
          <a:xfrm>
            <a:off x="1784351" y="3131655"/>
            <a:ext cx="144463" cy="1412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endParaRPr lang="zh-TW" altLang="en-US"/>
          </a:p>
        </p:txBody>
      </p:sp>
      <p:sp>
        <p:nvSpPr>
          <p:cNvPr id="15393" name="Oval 35"/>
          <p:cNvSpPr>
            <a:spLocks noChangeArrowheads="1"/>
          </p:cNvSpPr>
          <p:nvPr/>
        </p:nvSpPr>
        <p:spPr bwMode="auto">
          <a:xfrm>
            <a:off x="2649538" y="2769706"/>
            <a:ext cx="144462" cy="144463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endParaRPr lang="zh-TW" altLang="en-US"/>
          </a:p>
        </p:txBody>
      </p:sp>
      <p:sp>
        <p:nvSpPr>
          <p:cNvPr id="15394" name="Line 36"/>
          <p:cNvSpPr>
            <a:spLocks noChangeShapeType="1"/>
          </p:cNvSpPr>
          <p:nvPr/>
        </p:nvSpPr>
        <p:spPr bwMode="auto">
          <a:xfrm flipV="1">
            <a:off x="1497013" y="3488843"/>
            <a:ext cx="0" cy="792162"/>
          </a:xfrm>
          <a:prstGeom prst="line">
            <a:avLst/>
          </a:prstGeom>
          <a:noFill/>
          <a:ln w="2222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5395" name="Line 37"/>
          <p:cNvSpPr>
            <a:spLocks noChangeShapeType="1"/>
          </p:cNvSpPr>
          <p:nvPr/>
        </p:nvSpPr>
        <p:spPr bwMode="auto">
          <a:xfrm flipV="1">
            <a:off x="1712913" y="2696680"/>
            <a:ext cx="0" cy="1512888"/>
          </a:xfrm>
          <a:prstGeom prst="line">
            <a:avLst/>
          </a:prstGeom>
          <a:noFill/>
          <a:ln w="2222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5396" name="Line 38"/>
          <p:cNvSpPr>
            <a:spLocks noChangeShapeType="1"/>
          </p:cNvSpPr>
          <p:nvPr/>
        </p:nvSpPr>
        <p:spPr bwMode="auto">
          <a:xfrm flipV="1">
            <a:off x="2432050" y="3057043"/>
            <a:ext cx="0" cy="1295400"/>
          </a:xfrm>
          <a:prstGeom prst="line">
            <a:avLst/>
          </a:prstGeom>
          <a:noFill/>
          <a:ln w="2222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5397" name="Text Box 39"/>
          <p:cNvSpPr txBox="1">
            <a:spLocks noChangeArrowheads="1"/>
          </p:cNvSpPr>
          <p:nvPr/>
        </p:nvSpPr>
        <p:spPr bwMode="auto">
          <a:xfrm>
            <a:off x="1423989" y="4281006"/>
            <a:ext cx="109036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en-US" altLang="zh-TW" sz="2400">
                <a:solidFill>
                  <a:srgbClr val="FF3300"/>
                </a:solidFill>
              </a:rPr>
              <a:t>power</a:t>
            </a:r>
          </a:p>
        </p:txBody>
      </p:sp>
      <p:sp>
        <p:nvSpPr>
          <p:cNvPr id="15398" name="Text Box 40"/>
          <p:cNvSpPr txBox="1">
            <a:spLocks noChangeArrowheads="1"/>
          </p:cNvSpPr>
          <p:nvPr/>
        </p:nvSpPr>
        <p:spPr bwMode="auto">
          <a:xfrm>
            <a:off x="1692276" y="4733443"/>
            <a:ext cx="639919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en-US" altLang="zh-TW"/>
              <a:t>5 V </a:t>
            </a:r>
          </a:p>
        </p:txBody>
      </p:sp>
      <p:sp>
        <p:nvSpPr>
          <p:cNvPr id="15399" name="Line 41"/>
          <p:cNvSpPr>
            <a:spLocks noChangeShapeType="1"/>
          </p:cNvSpPr>
          <p:nvPr/>
        </p:nvSpPr>
        <p:spPr bwMode="auto">
          <a:xfrm>
            <a:off x="1352550" y="1401281"/>
            <a:ext cx="0" cy="792163"/>
          </a:xfrm>
          <a:prstGeom prst="line">
            <a:avLst/>
          </a:prstGeom>
          <a:noFill/>
          <a:ln w="25400">
            <a:solidFill>
              <a:srgbClr val="00B05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5400" name="Line 42"/>
          <p:cNvSpPr>
            <a:spLocks noChangeShapeType="1"/>
          </p:cNvSpPr>
          <p:nvPr/>
        </p:nvSpPr>
        <p:spPr bwMode="auto">
          <a:xfrm>
            <a:off x="1639888" y="1761643"/>
            <a:ext cx="0" cy="1223962"/>
          </a:xfrm>
          <a:prstGeom prst="line">
            <a:avLst/>
          </a:prstGeom>
          <a:noFill/>
          <a:ln w="25400">
            <a:solidFill>
              <a:srgbClr val="00B05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5401" name="Line 43"/>
          <p:cNvSpPr>
            <a:spLocks noChangeShapeType="1"/>
          </p:cNvSpPr>
          <p:nvPr/>
        </p:nvSpPr>
        <p:spPr bwMode="auto">
          <a:xfrm>
            <a:off x="2360613" y="1544156"/>
            <a:ext cx="0" cy="1008063"/>
          </a:xfrm>
          <a:prstGeom prst="line">
            <a:avLst/>
          </a:prstGeom>
          <a:noFill/>
          <a:ln w="25400">
            <a:solidFill>
              <a:srgbClr val="00B05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5402" name="Text Box 44"/>
          <p:cNvSpPr txBox="1">
            <a:spLocks noChangeArrowheads="1"/>
          </p:cNvSpPr>
          <p:nvPr/>
        </p:nvSpPr>
        <p:spPr bwMode="auto">
          <a:xfrm>
            <a:off x="1425575" y="1083781"/>
            <a:ext cx="124264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en-US" altLang="zh-TW" sz="2400" dirty="0">
                <a:solidFill>
                  <a:srgbClr val="00B050"/>
                </a:solidFill>
              </a:rPr>
              <a:t>ground</a:t>
            </a:r>
          </a:p>
        </p:txBody>
      </p:sp>
      <p:sp>
        <p:nvSpPr>
          <p:cNvPr id="43" name="套索 42"/>
          <p:cNvSpPr/>
          <p:nvPr/>
        </p:nvSpPr>
        <p:spPr bwMode="auto">
          <a:xfrm rot="12120000">
            <a:off x="3159660" y="4084357"/>
            <a:ext cx="410099" cy="437810"/>
          </a:xfrm>
          <a:prstGeom prst="chord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</a:endParaRPr>
          </a:p>
        </p:txBody>
      </p:sp>
      <p:sp>
        <p:nvSpPr>
          <p:cNvPr id="44" name="Text Box 31"/>
          <p:cNvSpPr txBox="1">
            <a:spLocks noChangeArrowheads="1"/>
          </p:cNvSpPr>
          <p:nvPr/>
        </p:nvSpPr>
        <p:spPr bwMode="auto">
          <a:xfrm>
            <a:off x="1764097" y="2031419"/>
            <a:ext cx="455830" cy="1631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kumimoji="0" lang="en-US" altLang="zh-TW" dirty="0"/>
              <a:t>3</a:t>
            </a:r>
          </a:p>
          <a:p>
            <a:pPr eaLnBrk="1" hangingPunct="1"/>
            <a:endParaRPr kumimoji="0" lang="en-US" altLang="zh-TW" dirty="0" smtClean="0"/>
          </a:p>
          <a:p>
            <a:pPr eaLnBrk="1" hangingPunct="1"/>
            <a:endParaRPr kumimoji="0" lang="en-US" altLang="zh-TW" dirty="0" smtClean="0"/>
          </a:p>
          <a:p>
            <a:pPr eaLnBrk="1" hangingPunct="1"/>
            <a:endParaRPr kumimoji="0" lang="en-US" altLang="zh-TW" dirty="0" smtClean="0"/>
          </a:p>
          <a:p>
            <a:pPr eaLnBrk="1" hangingPunct="1"/>
            <a:r>
              <a:rPr kumimoji="0" lang="en-US" altLang="zh-TW" dirty="0" smtClean="0"/>
              <a:t>11</a:t>
            </a:r>
            <a:endParaRPr kumimoji="0" lang="en-US" altLang="zh-TW" dirty="0"/>
          </a:p>
        </p:txBody>
      </p:sp>
      <p:sp>
        <p:nvSpPr>
          <p:cNvPr id="46" name="標題 1"/>
          <p:cNvSpPr txBox="1">
            <a:spLocks/>
          </p:cNvSpPr>
          <p:nvPr/>
        </p:nvSpPr>
        <p:spPr bwMode="auto">
          <a:xfrm>
            <a:off x="469901" y="290031"/>
            <a:ext cx="9217025" cy="1206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r>
              <a:rPr lang="en-US" altLang="zh-TW" kern="0" dirty="0" smtClean="0"/>
              <a:t>74LS00 (2/3)</a:t>
            </a:r>
            <a:endParaRPr lang="zh-TW" altLang="en-US" kern="0" dirty="0" smtClean="0"/>
          </a:p>
        </p:txBody>
      </p:sp>
      <p:sp>
        <p:nvSpPr>
          <p:cNvPr id="47" name="Text Box 31"/>
          <p:cNvSpPr txBox="1">
            <a:spLocks noChangeArrowheads="1"/>
          </p:cNvSpPr>
          <p:nvPr/>
        </p:nvSpPr>
        <p:spPr bwMode="auto">
          <a:xfrm>
            <a:off x="2030920" y="2330109"/>
            <a:ext cx="470000" cy="11182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lnSpc>
                <a:spcPts val="2000"/>
              </a:lnSpc>
            </a:pPr>
            <a:r>
              <a:rPr kumimoji="0" lang="en-US" altLang="zh-TW" dirty="0" smtClean="0"/>
              <a:t>9</a:t>
            </a:r>
            <a:endParaRPr kumimoji="0" lang="en-US" altLang="zh-TW" dirty="0"/>
          </a:p>
          <a:p>
            <a:pPr eaLnBrk="1" hangingPunct="1">
              <a:lnSpc>
                <a:spcPts val="2000"/>
              </a:lnSpc>
            </a:pPr>
            <a:endParaRPr kumimoji="0" lang="en-US" altLang="zh-TW" dirty="0" smtClean="0"/>
          </a:p>
          <a:p>
            <a:pPr eaLnBrk="1" hangingPunct="1">
              <a:lnSpc>
                <a:spcPts val="2000"/>
              </a:lnSpc>
            </a:pPr>
            <a:endParaRPr kumimoji="0" lang="en-US" altLang="zh-TW" dirty="0" smtClean="0"/>
          </a:p>
          <a:p>
            <a:pPr eaLnBrk="1" hangingPunct="1">
              <a:lnSpc>
                <a:spcPts val="2000"/>
              </a:lnSpc>
            </a:pPr>
            <a:r>
              <a:rPr kumimoji="0" lang="en-US" altLang="zh-TW" dirty="0" smtClean="0"/>
              <a:t>10</a:t>
            </a:r>
            <a:endParaRPr kumimoji="0"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98827967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7" name="Picture 4" descr="c04f13"/>
          <p:cNvPicPr preferRelativeResize="0"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014" y="1498600"/>
            <a:ext cx="5572125" cy="3702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388" name="Freeform 5"/>
          <p:cNvSpPr>
            <a:spLocks noEditPoints="1"/>
          </p:cNvSpPr>
          <p:nvPr/>
        </p:nvSpPr>
        <p:spPr bwMode="auto">
          <a:xfrm>
            <a:off x="1090614" y="1719264"/>
            <a:ext cx="873125" cy="250825"/>
          </a:xfrm>
          <a:custGeom>
            <a:avLst/>
            <a:gdLst>
              <a:gd name="T0" fmla="*/ 0 w 550"/>
              <a:gd name="T1" fmla="*/ 0 h 158"/>
              <a:gd name="T2" fmla="*/ 436563 w 550"/>
              <a:gd name="T3" fmla="*/ 0 h 158"/>
              <a:gd name="T4" fmla="*/ 0 w 550"/>
              <a:gd name="T5" fmla="*/ 250825 h 158"/>
              <a:gd name="T6" fmla="*/ 436563 w 550"/>
              <a:gd name="T7" fmla="*/ 250825 h 158"/>
              <a:gd name="T8" fmla="*/ 873125 w 550"/>
              <a:gd name="T9" fmla="*/ 125413 h 158"/>
              <a:gd name="T10" fmla="*/ 436563 w 550"/>
              <a:gd name="T11" fmla="*/ 125413 h 158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550" h="158">
                <a:moveTo>
                  <a:pt x="0" y="0"/>
                </a:moveTo>
                <a:lnTo>
                  <a:pt x="275" y="0"/>
                </a:lnTo>
                <a:moveTo>
                  <a:pt x="0" y="158"/>
                </a:moveTo>
                <a:lnTo>
                  <a:pt x="275" y="158"/>
                </a:lnTo>
                <a:moveTo>
                  <a:pt x="550" y="79"/>
                </a:moveTo>
                <a:lnTo>
                  <a:pt x="275" y="79"/>
                </a:lnTo>
              </a:path>
            </a:pathLst>
          </a:custGeom>
          <a:noFill/>
          <a:ln w="6350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6389" name="Freeform 6"/>
          <p:cNvSpPr>
            <a:spLocks/>
          </p:cNvSpPr>
          <p:nvPr/>
        </p:nvSpPr>
        <p:spPr bwMode="auto">
          <a:xfrm>
            <a:off x="1244600" y="1593850"/>
            <a:ext cx="566738" cy="501650"/>
          </a:xfrm>
          <a:custGeom>
            <a:avLst/>
            <a:gdLst>
              <a:gd name="T0" fmla="*/ 566738 w 426"/>
              <a:gd name="T1" fmla="*/ 250825 h 320"/>
              <a:gd name="T2" fmla="*/ 170287 w 426"/>
              <a:gd name="T3" fmla="*/ 501650 h 320"/>
              <a:gd name="T4" fmla="*/ 170287 w 426"/>
              <a:gd name="T5" fmla="*/ 501650 h 320"/>
              <a:gd name="T6" fmla="*/ 0 w 426"/>
              <a:gd name="T7" fmla="*/ 501650 h 320"/>
              <a:gd name="T8" fmla="*/ 0 w 426"/>
              <a:gd name="T9" fmla="*/ 0 h 320"/>
              <a:gd name="T10" fmla="*/ 0 w 426"/>
              <a:gd name="T11" fmla="*/ 0 h 320"/>
              <a:gd name="T12" fmla="*/ 170287 w 426"/>
              <a:gd name="T13" fmla="*/ 0 h 320"/>
              <a:gd name="T14" fmla="*/ 566738 w 426"/>
              <a:gd name="T15" fmla="*/ 250825 h 32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426" h="320">
                <a:moveTo>
                  <a:pt x="426" y="160"/>
                </a:moveTo>
                <a:cubicBezTo>
                  <a:pt x="375" y="239"/>
                  <a:pt x="264" y="299"/>
                  <a:pt x="128" y="320"/>
                </a:cubicBezTo>
                <a:lnTo>
                  <a:pt x="0" y="320"/>
                </a:lnTo>
                <a:cubicBezTo>
                  <a:pt x="79" y="219"/>
                  <a:pt x="79" y="102"/>
                  <a:pt x="0" y="0"/>
                </a:cubicBezTo>
                <a:lnTo>
                  <a:pt x="128" y="0"/>
                </a:lnTo>
                <a:cubicBezTo>
                  <a:pt x="265" y="21"/>
                  <a:pt x="376" y="81"/>
                  <a:pt x="426" y="160"/>
                </a:cubicBezTo>
                <a:close/>
              </a:path>
            </a:pathLst>
          </a:custGeom>
          <a:solidFill>
            <a:srgbClr val="FFFFFF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16390" name="Freeform 7"/>
          <p:cNvSpPr>
            <a:spLocks/>
          </p:cNvSpPr>
          <p:nvPr/>
        </p:nvSpPr>
        <p:spPr bwMode="auto">
          <a:xfrm>
            <a:off x="1244600" y="1593850"/>
            <a:ext cx="566738" cy="501650"/>
          </a:xfrm>
          <a:custGeom>
            <a:avLst/>
            <a:gdLst>
              <a:gd name="T0" fmla="*/ 566738 w 426"/>
              <a:gd name="T1" fmla="*/ 250825 h 320"/>
              <a:gd name="T2" fmla="*/ 170287 w 426"/>
              <a:gd name="T3" fmla="*/ 501650 h 320"/>
              <a:gd name="T4" fmla="*/ 170287 w 426"/>
              <a:gd name="T5" fmla="*/ 501650 h 320"/>
              <a:gd name="T6" fmla="*/ 0 w 426"/>
              <a:gd name="T7" fmla="*/ 501650 h 320"/>
              <a:gd name="T8" fmla="*/ 0 w 426"/>
              <a:gd name="T9" fmla="*/ 0 h 320"/>
              <a:gd name="T10" fmla="*/ 0 w 426"/>
              <a:gd name="T11" fmla="*/ 0 h 320"/>
              <a:gd name="T12" fmla="*/ 170287 w 426"/>
              <a:gd name="T13" fmla="*/ 0 h 320"/>
              <a:gd name="T14" fmla="*/ 566738 w 426"/>
              <a:gd name="T15" fmla="*/ 250825 h 32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426" h="320">
                <a:moveTo>
                  <a:pt x="426" y="160"/>
                </a:moveTo>
                <a:cubicBezTo>
                  <a:pt x="375" y="239"/>
                  <a:pt x="264" y="299"/>
                  <a:pt x="128" y="320"/>
                </a:cubicBezTo>
                <a:lnTo>
                  <a:pt x="0" y="320"/>
                </a:lnTo>
                <a:cubicBezTo>
                  <a:pt x="79" y="219"/>
                  <a:pt x="79" y="102"/>
                  <a:pt x="0" y="0"/>
                </a:cubicBezTo>
                <a:lnTo>
                  <a:pt x="128" y="0"/>
                </a:lnTo>
                <a:cubicBezTo>
                  <a:pt x="265" y="21"/>
                  <a:pt x="376" y="81"/>
                  <a:pt x="426" y="160"/>
                </a:cubicBezTo>
                <a:close/>
              </a:path>
            </a:pathLst>
          </a:custGeom>
          <a:noFill/>
          <a:ln w="6350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6391" name="Freeform 8"/>
          <p:cNvSpPr>
            <a:spLocks/>
          </p:cNvSpPr>
          <p:nvPr/>
        </p:nvSpPr>
        <p:spPr bwMode="auto">
          <a:xfrm>
            <a:off x="1244600" y="1593850"/>
            <a:ext cx="566738" cy="501650"/>
          </a:xfrm>
          <a:custGeom>
            <a:avLst/>
            <a:gdLst>
              <a:gd name="T0" fmla="*/ 348557 w 426"/>
              <a:gd name="T1" fmla="*/ 501650 h 320"/>
              <a:gd name="T2" fmla="*/ 0 w 426"/>
              <a:gd name="T3" fmla="*/ 501650 h 320"/>
              <a:gd name="T4" fmla="*/ 0 w 426"/>
              <a:gd name="T5" fmla="*/ 0 h 320"/>
              <a:gd name="T6" fmla="*/ 348557 w 426"/>
              <a:gd name="T7" fmla="*/ 0 h 320"/>
              <a:gd name="T8" fmla="*/ 566738 w 426"/>
              <a:gd name="T9" fmla="*/ 250825 h 320"/>
              <a:gd name="T10" fmla="*/ 348557 w 426"/>
              <a:gd name="T11" fmla="*/ 501650 h 320"/>
              <a:gd name="T12" fmla="*/ 348557 w 426"/>
              <a:gd name="T13" fmla="*/ 501650 h 32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426" h="320">
                <a:moveTo>
                  <a:pt x="262" y="320"/>
                </a:moveTo>
                <a:lnTo>
                  <a:pt x="0" y="320"/>
                </a:lnTo>
                <a:lnTo>
                  <a:pt x="0" y="0"/>
                </a:lnTo>
                <a:lnTo>
                  <a:pt x="262" y="0"/>
                </a:lnTo>
                <a:cubicBezTo>
                  <a:pt x="353" y="0"/>
                  <a:pt x="426" y="72"/>
                  <a:pt x="426" y="160"/>
                </a:cubicBezTo>
                <a:cubicBezTo>
                  <a:pt x="426" y="249"/>
                  <a:pt x="353" y="320"/>
                  <a:pt x="262" y="320"/>
                </a:cubicBezTo>
                <a:cubicBezTo>
                  <a:pt x="262" y="320"/>
                  <a:pt x="262" y="320"/>
                  <a:pt x="262" y="320"/>
                </a:cubicBezTo>
                <a:close/>
              </a:path>
            </a:pathLst>
          </a:custGeom>
          <a:solidFill>
            <a:srgbClr val="FFFFFF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16392" name="Freeform 9"/>
          <p:cNvSpPr>
            <a:spLocks noEditPoints="1"/>
          </p:cNvSpPr>
          <p:nvPr/>
        </p:nvSpPr>
        <p:spPr bwMode="auto">
          <a:xfrm>
            <a:off x="1090614" y="2474914"/>
            <a:ext cx="873125" cy="250825"/>
          </a:xfrm>
          <a:custGeom>
            <a:avLst/>
            <a:gdLst>
              <a:gd name="T0" fmla="*/ 0 w 550"/>
              <a:gd name="T1" fmla="*/ 0 h 158"/>
              <a:gd name="T2" fmla="*/ 436563 w 550"/>
              <a:gd name="T3" fmla="*/ 0 h 158"/>
              <a:gd name="T4" fmla="*/ 0 w 550"/>
              <a:gd name="T5" fmla="*/ 250825 h 158"/>
              <a:gd name="T6" fmla="*/ 436563 w 550"/>
              <a:gd name="T7" fmla="*/ 250825 h 158"/>
              <a:gd name="T8" fmla="*/ 873125 w 550"/>
              <a:gd name="T9" fmla="*/ 125413 h 158"/>
              <a:gd name="T10" fmla="*/ 436563 w 550"/>
              <a:gd name="T11" fmla="*/ 125413 h 158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550" h="158">
                <a:moveTo>
                  <a:pt x="0" y="0"/>
                </a:moveTo>
                <a:lnTo>
                  <a:pt x="275" y="0"/>
                </a:lnTo>
                <a:moveTo>
                  <a:pt x="0" y="158"/>
                </a:moveTo>
                <a:lnTo>
                  <a:pt x="275" y="158"/>
                </a:lnTo>
                <a:moveTo>
                  <a:pt x="550" y="79"/>
                </a:moveTo>
                <a:lnTo>
                  <a:pt x="275" y="79"/>
                </a:lnTo>
              </a:path>
            </a:pathLst>
          </a:custGeom>
          <a:noFill/>
          <a:ln w="6350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6393" name="Freeform 10"/>
          <p:cNvSpPr>
            <a:spLocks/>
          </p:cNvSpPr>
          <p:nvPr/>
        </p:nvSpPr>
        <p:spPr bwMode="auto">
          <a:xfrm>
            <a:off x="1244600" y="2349500"/>
            <a:ext cx="566738" cy="501650"/>
          </a:xfrm>
          <a:custGeom>
            <a:avLst/>
            <a:gdLst>
              <a:gd name="T0" fmla="*/ 566738 w 426"/>
              <a:gd name="T1" fmla="*/ 250825 h 320"/>
              <a:gd name="T2" fmla="*/ 170287 w 426"/>
              <a:gd name="T3" fmla="*/ 501650 h 320"/>
              <a:gd name="T4" fmla="*/ 170287 w 426"/>
              <a:gd name="T5" fmla="*/ 501650 h 320"/>
              <a:gd name="T6" fmla="*/ 0 w 426"/>
              <a:gd name="T7" fmla="*/ 501650 h 320"/>
              <a:gd name="T8" fmla="*/ 0 w 426"/>
              <a:gd name="T9" fmla="*/ 0 h 320"/>
              <a:gd name="T10" fmla="*/ 0 w 426"/>
              <a:gd name="T11" fmla="*/ 0 h 320"/>
              <a:gd name="T12" fmla="*/ 170287 w 426"/>
              <a:gd name="T13" fmla="*/ 0 h 320"/>
              <a:gd name="T14" fmla="*/ 566738 w 426"/>
              <a:gd name="T15" fmla="*/ 250825 h 32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426" h="320">
                <a:moveTo>
                  <a:pt x="426" y="160"/>
                </a:moveTo>
                <a:cubicBezTo>
                  <a:pt x="375" y="239"/>
                  <a:pt x="264" y="299"/>
                  <a:pt x="128" y="320"/>
                </a:cubicBezTo>
                <a:lnTo>
                  <a:pt x="0" y="320"/>
                </a:lnTo>
                <a:cubicBezTo>
                  <a:pt x="79" y="219"/>
                  <a:pt x="79" y="102"/>
                  <a:pt x="0" y="0"/>
                </a:cubicBezTo>
                <a:lnTo>
                  <a:pt x="128" y="0"/>
                </a:lnTo>
                <a:cubicBezTo>
                  <a:pt x="265" y="21"/>
                  <a:pt x="376" y="81"/>
                  <a:pt x="426" y="160"/>
                </a:cubicBezTo>
                <a:close/>
              </a:path>
            </a:pathLst>
          </a:custGeom>
          <a:solidFill>
            <a:srgbClr val="FFFFFF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16394" name="Freeform 11"/>
          <p:cNvSpPr>
            <a:spLocks/>
          </p:cNvSpPr>
          <p:nvPr/>
        </p:nvSpPr>
        <p:spPr bwMode="auto">
          <a:xfrm>
            <a:off x="1244600" y="2349500"/>
            <a:ext cx="566738" cy="501650"/>
          </a:xfrm>
          <a:custGeom>
            <a:avLst/>
            <a:gdLst>
              <a:gd name="T0" fmla="*/ 566738 w 426"/>
              <a:gd name="T1" fmla="*/ 250825 h 320"/>
              <a:gd name="T2" fmla="*/ 170287 w 426"/>
              <a:gd name="T3" fmla="*/ 501650 h 320"/>
              <a:gd name="T4" fmla="*/ 170287 w 426"/>
              <a:gd name="T5" fmla="*/ 501650 h 320"/>
              <a:gd name="T6" fmla="*/ 0 w 426"/>
              <a:gd name="T7" fmla="*/ 501650 h 320"/>
              <a:gd name="T8" fmla="*/ 0 w 426"/>
              <a:gd name="T9" fmla="*/ 0 h 320"/>
              <a:gd name="T10" fmla="*/ 0 w 426"/>
              <a:gd name="T11" fmla="*/ 0 h 320"/>
              <a:gd name="T12" fmla="*/ 170287 w 426"/>
              <a:gd name="T13" fmla="*/ 0 h 320"/>
              <a:gd name="T14" fmla="*/ 566738 w 426"/>
              <a:gd name="T15" fmla="*/ 250825 h 32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426" h="320">
                <a:moveTo>
                  <a:pt x="426" y="160"/>
                </a:moveTo>
                <a:cubicBezTo>
                  <a:pt x="375" y="239"/>
                  <a:pt x="264" y="299"/>
                  <a:pt x="128" y="320"/>
                </a:cubicBezTo>
                <a:lnTo>
                  <a:pt x="0" y="320"/>
                </a:lnTo>
                <a:cubicBezTo>
                  <a:pt x="79" y="219"/>
                  <a:pt x="79" y="102"/>
                  <a:pt x="0" y="0"/>
                </a:cubicBezTo>
                <a:lnTo>
                  <a:pt x="128" y="0"/>
                </a:lnTo>
                <a:cubicBezTo>
                  <a:pt x="265" y="21"/>
                  <a:pt x="376" y="81"/>
                  <a:pt x="426" y="160"/>
                </a:cubicBezTo>
                <a:close/>
              </a:path>
            </a:pathLst>
          </a:custGeom>
          <a:noFill/>
          <a:ln w="6350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6395" name="Freeform 12"/>
          <p:cNvSpPr>
            <a:spLocks/>
          </p:cNvSpPr>
          <p:nvPr/>
        </p:nvSpPr>
        <p:spPr bwMode="auto">
          <a:xfrm>
            <a:off x="1244600" y="2349500"/>
            <a:ext cx="566738" cy="501650"/>
          </a:xfrm>
          <a:custGeom>
            <a:avLst/>
            <a:gdLst>
              <a:gd name="T0" fmla="*/ 348557 w 426"/>
              <a:gd name="T1" fmla="*/ 501650 h 320"/>
              <a:gd name="T2" fmla="*/ 0 w 426"/>
              <a:gd name="T3" fmla="*/ 501650 h 320"/>
              <a:gd name="T4" fmla="*/ 0 w 426"/>
              <a:gd name="T5" fmla="*/ 0 h 320"/>
              <a:gd name="T6" fmla="*/ 348557 w 426"/>
              <a:gd name="T7" fmla="*/ 0 h 320"/>
              <a:gd name="T8" fmla="*/ 566738 w 426"/>
              <a:gd name="T9" fmla="*/ 250825 h 320"/>
              <a:gd name="T10" fmla="*/ 348557 w 426"/>
              <a:gd name="T11" fmla="*/ 501650 h 320"/>
              <a:gd name="T12" fmla="*/ 348557 w 426"/>
              <a:gd name="T13" fmla="*/ 501650 h 32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426" h="320">
                <a:moveTo>
                  <a:pt x="262" y="320"/>
                </a:moveTo>
                <a:lnTo>
                  <a:pt x="0" y="320"/>
                </a:lnTo>
                <a:lnTo>
                  <a:pt x="0" y="0"/>
                </a:lnTo>
                <a:lnTo>
                  <a:pt x="262" y="0"/>
                </a:lnTo>
                <a:cubicBezTo>
                  <a:pt x="353" y="0"/>
                  <a:pt x="426" y="72"/>
                  <a:pt x="426" y="160"/>
                </a:cubicBezTo>
                <a:cubicBezTo>
                  <a:pt x="426" y="249"/>
                  <a:pt x="353" y="320"/>
                  <a:pt x="262" y="320"/>
                </a:cubicBezTo>
                <a:cubicBezTo>
                  <a:pt x="262" y="320"/>
                  <a:pt x="262" y="320"/>
                  <a:pt x="262" y="320"/>
                </a:cubicBezTo>
                <a:close/>
              </a:path>
            </a:pathLst>
          </a:custGeom>
          <a:solidFill>
            <a:srgbClr val="FFFFFF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16396" name="Freeform 13"/>
          <p:cNvSpPr>
            <a:spLocks noEditPoints="1"/>
          </p:cNvSpPr>
          <p:nvPr/>
        </p:nvSpPr>
        <p:spPr bwMode="auto">
          <a:xfrm>
            <a:off x="1965326" y="2079626"/>
            <a:ext cx="873125" cy="250825"/>
          </a:xfrm>
          <a:custGeom>
            <a:avLst/>
            <a:gdLst>
              <a:gd name="T0" fmla="*/ 0 w 550"/>
              <a:gd name="T1" fmla="*/ 0 h 158"/>
              <a:gd name="T2" fmla="*/ 436563 w 550"/>
              <a:gd name="T3" fmla="*/ 0 h 158"/>
              <a:gd name="T4" fmla="*/ 0 w 550"/>
              <a:gd name="T5" fmla="*/ 250825 h 158"/>
              <a:gd name="T6" fmla="*/ 436563 w 550"/>
              <a:gd name="T7" fmla="*/ 250825 h 158"/>
              <a:gd name="T8" fmla="*/ 873125 w 550"/>
              <a:gd name="T9" fmla="*/ 125413 h 158"/>
              <a:gd name="T10" fmla="*/ 436563 w 550"/>
              <a:gd name="T11" fmla="*/ 125413 h 158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550" h="158">
                <a:moveTo>
                  <a:pt x="0" y="0"/>
                </a:moveTo>
                <a:lnTo>
                  <a:pt x="275" y="0"/>
                </a:lnTo>
                <a:moveTo>
                  <a:pt x="0" y="158"/>
                </a:moveTo>
                <a:lnTo>
                  <a:pt x="275" y="158"/>
                </a:lnTo>
                <a:moveTo>
                  <a:pt x="550" y="79"/>
                </a:moveTo>
                <a:lnTo>
                  <a:pt x="275" y="79"/>
                </a:lnTo>
              </a:path>
            </a:pathLst>
          </a:custGeom>
          <a:noFill/>
          <a:ln w="6350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6397" name="Freeform 14"/>
          <p:cNvSpPr>
            <a:spLocks/>
          </p:cNvSpPr>
          <p:nvPr/>
        </p:nvSpPr>
        <p:spPr bwMode="auto">
          <a:xfrm>
            <a:off x="2119314" y="1954213"/>
            <a:ext cx="566737" cy="501650"/>
          </a:xfrm>
          <a:custGeom>
            <a:avLst/>
            <a:gdLst>
              <a:gd name="T0" fmla="*/ 566737 w 426"/>
              <a:gd name="T1" fmla="*/ 250825 h 320"/>
              <a:gd name="T2" fmla="*/ 170287 w 426"/>
              <a:gd name="T3" fmla="*/ 501650 h 320"/>
              <a:gd name="T4" fmla="*/ 170287 w 426"/>
              <a:gd name="T5" fmla="*/ 501650 h 320"/>
              <a:gd name="T6" fmla="*/ 0 w 426"/>
              <a:gd name="T7" fmla="*/ 501650 h 320"/>
              <a:gd name="T8" fmla="*/ 0 w 426"/>
              <a:gd name="T9" fmla="*/ 0 h 320"/>
              <a:gd name="T10" fmla="*/ 0 w 426"/>
              <a:gd name="T11" fmla="*/ 0 h 320"/>
              <a:gd name="T12" fmla="*/ 170287 w 426"/>
              <a:gd name="T13" fmla="*/ 0 h 320"/>
              <a:gd name="T14" fmla="*/ 566737 w 426"/>
              <a:gd name="T15" fmla="*/ 250825 h 32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426" h="320">
                <a:moveTo>
                  <a:pt x="426" y="160"/>
                </a:moveTo>
                <a:cubicBezTo>
                  <a:pt x="375" y="239"/>
                  <a:pt x="264" y="299"/>
                  <a:pt x="128" y="320"/>
                </a:cubicBezTo>
                <a:lnTo>
                  <a:pt x="0" y="320"/>
                </a:lnTo>
                <a:cubicBezTo>
                  <a:pt x="79" y="219"/>
                  <a:pt x="79" y="102"/>
                  <a:pt x="0" y="0"/>
                </a:cubicBezTo>
                <a:lnTo>
                  <a:pt x="128" y="0"/>
                </a:lnTo>
                <a:cubicBezTo>
                  <a:pt x="265" y="21"/>
                  <a:pt x="376" y="81"/>
                  <a:pt x="426" y="160"/>
                </a:cubicBezTo>
                <a:close/>
              </a:path>
            </a:pathLst>
          </a:custGeom>
          <a:solidFill>
            <a:srgbClr val="FFFFFF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16398" name="Freeform 15"/>
          <p:cNvSpPr>
            <a:spLocks/>
          </p:cNvSpPr>
          <p:nvPr/>
        </p:nvSpPr>
        <p:spPr bwMode="auto">
          <a:xfrm>
            <a:off x="2119314" y="1954213"/>
            <a:ext cx="566737" cy="501650"/>
          </a:xfrm>
          <a:custGeom>
            <a:avLst/>
            <a:gdLst>
              <a:gd name="T0" fmla="*/ 566737 w 426"/>
              <a:gd name="T1" fmla="*/ 250825 h 320"/>
              <a:gd name="T2" fmla="*/ 170287 w 426"/>
              <a:gd name="T3" fmla="*/ 501650 h 320"/>
              <a:gd name="T4" fmla="*/ 170287 w 426"/>
              <a:gd name="T5" fmla="*/ 501650 h 320"/>
              <a:gd name="T6" fmla="*/ 0 w 426"/>
              <a:gd name="T7" fmla="*/ 501650 h 320"/>
              <a:gd name="T8" fmla="*/ 0 w 426"/>
              <a:gd name="T9" fmla="*/ 0 h 320"/>
              <a:gd name="T10" fmla="*/ 0 w 426"/>
              <a:gd name="T11" fmla="*/ 0 h 320"/>
              <a:gd name="T12" fmla="*/ 170287 w 426"/>
              <a:gd name="T13" fmla="*/ 0 h 320"/>
              <a:gd name="T14" fmla="*/ 566737 w 426"/>
              <a:gd name="T15" fmla="*/ 250825 h 32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426" h="320">
                <a:moveTo>
                  <a:pt x="426" y="160"/>
                </a:moveTo>
                <a:cubicBezTo>
                  <a:pt x="375" y="239"/>
                  <a:pt x="264" y="299"/>
                  <a:pt x="128" y="320"/>
                </a:cubicBezTo>
                <a:lnTo>
                  <a:pt x="0" y="320"/>
                </a:lnTo>
                <a:cubicBezTo>
                  <a:pt x="79" y="219"/>
                  <a:pt x="79" y="102"/>
                  <a:pt x="0" y="0"/>
                </a:cubicBezTo>
                <a:lnTo>
                  <a:pt x="128" y="0"/>
                </a:lnTo>
                <a:cubicBezTo>
                  <a:pt x="265" y="21"/>
                  <a:pt x="376" y="81"/>
                  <a:pt x="426" y="160"/>
                </a:cubicBezTo>
                <a:close/>
              </a:path>
            </a:pathLst>
          </a:custGeom>
          <a:noFill/>
          <a:ln w="6350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6399" name="Freeform 16"/>
          <p:cNvSpPr>
            <a:spLocks/>
          </p:cNvSpPr>
          <p:nvPr/>
        </p:nvSpPr>
        <p:spPr bwMode="auto">
          <a:xfrm>
            <a:off x="2119314" y="1954213"/>
            <a:ext cx="566737" cy="501650"/>
          </a:xfrm>
          <a:custGeom>
            <a:avLst/>
            <a:gdLst>
              <a:gd name="T0" fmla="*/ 348557 w 426"/>
              <a:gd name="T1" fmla="*/ 501650 h 320"/>
              <a:gd name="T2" fmla="*/ 0 w 426"/>
              <a:gd name="T3" fmla="*/ 501650 h 320"/>
              <a:gd name="T4" fmla="*/ 0 w 426"/>
              <a:gd name="T5" fmla="*/ 0 h 320"/>
              <a:gd name="T6" fmla="*/ 348557 w 426"/>
              <a:gd name="T7" fmla="*/ 0 h 320"/>
              <a:gd name="T8" fmla="*/ 566737 w 426"/>
              <a:gd name="T9" fmla="*/ 250825 h 320"/>
              <a:gd name="T10" fmla="*/ 348557 w 426"/>
              <a:gd name="T11" fmla="*/ 501650 h 320"/>
              <a:gd name="T12" fmla="*/ 348557 w 426"/>
              <a:gd name="T13" fmla="*/ 501650 h 32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426" h="320">
                <a:moveTo>
                  <a:pt x="262" y="320"/>
                </a:moveTo>
                <a:lnTo>
                  <a:pt x="0" y="320"/>
                </a:lnTo>
                <a:lnTo>
                  <a:pt x="0" y="0"/>
                </a:lnTo>
                <a:lnTo>
                  <a:pt x="262" y="0"/>
                </a:lnTo>
                <a:cubicBezTo>
                  <a:pt x="353" y="0"/>
                  <a:pt x="426" y="72"/>
                  <a:pt x="426" y="160"/>
                </a:cubicBezTo>
                <a:cubicBezTo>
                  <a:pt x="426" y="249"/>
                  <a:pt x="353" y="320"/>
                  <a:pt x="262" y="320"/>
                </a:cubicBezTo>
                <a:cubicBezTo>
                  <a:pt x="262" y="320"/>
                  <a:pt x="262" y="320"/>
                  <a:pt x="262" y="320"/>
                </a:cubicBezTo>
                <a:close/>
              </a:path>
            </a:pathLst>
          </a:custGeom>
          <a:solidFill>
            <a:srgbClr val="FFFFFF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16400" name="Line 17"/>
          <p:cNvSpPr>
            <a:spLocks noChangeShapeType="1"/>
          </p:cNvSpPr>
          <p:nvPr/>
        </p:nvSpPr>
        <p:spPr bwMode="auto">
          <a:xfrm flipV="1">
            <a:off x="1963738" y="2332039"/>
            <a:ext cx="0" cy="2682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6401" name="Line 18"/>
          <p:cNvSpPr>
            <a:spLocks noChangeShapeType="1"/>
          </p:cNvSpPr>
          <p:nvPr/>
        </p:nvSpPr>
        <p:spPr bwMode="auto">
          <a:xfrm flipV="1">
            <a:off x="1963738" y="1846264"/>
            <a:ext cx="0" cy="2317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6402" name="Line 19"/>
          <p:cNvSpPr>
            <a:spLocks noChangeShapeType="1"/>
          </p:cNvSpPr>
          <p:nvPr/>
        </p:nvSpPr>
        <p:spPr bwMode="auto">
          <a:xfrm>
            <a:off x="6061076" y="1844674"/>
            <a:ext cx="697533" cy="1589"/>
          </a:xfrm>
          <a:prstGeom prst="line">
            <a:avLst/>
          </a:prstGeom>
          <a:noFill/>
          <a:ln w="19050">
            <a:solidFill>
              <a:srgbClr val="FF0000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6403" name="Freeform 20"/>
          <p:cNvSpPr>
            <a:spLocks/>
          </p:cNvSpPr>
          <p:nvPr/>
        </p:nvSpPr>
        <p:spPr bwMode="auto">
          <a:xfrm>
            <a:off x="5397088" y="1924187"/>
            <a:ext cx="1987686" cy="2886351"/>
          </a:xfrm>
          <a:custGeom>
            <a:avLst/>
            <a:gdLst>
              <a:gd name="T0" fmla="*/ 0 w 1565"/>
              <a:gd name="T1" fmla="*/ 3168650 h 2313"/>
              <a:gd name="T2" fmla="*/ 286395 w 1565"/>
              <a:gd name="T3" fmla="*/ 3168650 h 2313"/>
              <a:gd name="T4" fmla="*/ 954650 w 1565"/>
              <a:gd name="T5" fmla="*/ 963061 h 2313"/>
              <a:gd name="T6" fmla="*/ 2197100 w 1565"/>
              <a:gd name="T7" fmla="*/ 0 h 2313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565" h="2313">
                <a:moveTo>
                  <a:pt x="0" y="2313"/>
                </a:moveTo>
                <a:lnTo>
                  <a:pt x="204" y="2313"/>
                </a:lnTo>
                <a:lnTo>
                  <a:pt x="680" y="703"/>
                </a:lnTo>
                <a:lnTo>
                  <a:pt x="1565" y="0"/>
                </a:lnTo>
              </a:path>
            </a:pathLst>
          </a:custGeom>
          <a:noFill/>
          <a:ln w="19050" cap="flat" cmpd="sng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6404" name="Text Box 21"/>
          <p:cNvSpPr txBox="1">
            <a:spLocks noChangeArrowheads="1"/>
          </p:cNvSpPr>
          <p:nvPr/>
        </p:nvSpPr>
        <p:spPr bwMode="auto">
          <a:xfrm>
            <a:off x="750888" y="5267325"/>
            <a:ext cx="9074150" cy="9417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800100" indent="-3429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257300" indent="-3429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714500" indent="-3429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171700" indent="-3429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628900" indent="-3429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3086100" indent="-3429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543300" indent="-3429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4000500" indent="-3429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lnSpc>
                <a:spcPct val="105000"/>
              </a:lnSpc>
              <a:spcBef>
                <a:spcPct val="20000"/>
              </a:spcBef>
              <a:buFontTx/>
              <a:buAutoNum type="arabicPeriod"/>
            </a:pPr>
            <a:r>
              <a:rPr kumimoji="0" lang="en-US" altLang="zh-TW" sz="2400" dirty="0">
                <a:solidFill>
                  <a:schemeClr val="accent2"/>
                </a:solidFill>
                <a:latin typeface="Times New Roman" panose="02020603050405020304" pitchFamily="18" charset="0"/>
              </a:rPr>
              <a:t>Multiple chips (gates) </a:t>
            </a:r>
            <a:r>
              <a:rPr kumimoji="0" lang="en-US" altLang="zh-TW" sz="2400" dirty="0" smtClean="0">
                <a:solidFill>
                  <a:schemeClr val="accent2"/>
                </a:solidFill>
                <a:latin typeface="Times New Roman" panose="02020603050405020304" pitchFamily="18" charset="0"/>
              </a:rPr>
              <a:t>are used to realize a specific circuit</a:t>
            </a:r>
          </a:p>
          <a:p>
            <a:pPr eaLnBrk="1" hangingPunct="1">
              <a:lnSpc>
                <a:spcPct val="105000"/>
              </a:lnSpc>
              <a:spcBef>
                <a:spcPct val="20000"/>
              </a:spcBef>
              <a:buFontTx/>
              <a:buAutoNum type="arabicPeriod"/>
            </a:pPr>
            <a:r>
              <a:rPr kumimoji="0" lang="en-US" altLang="zh-TW" sz="2400" dirty="0" smtClean="0">
                <a:solidFill>
                  <a:schemeClr val="accent2"/>
                </a:solidFill>
                <a:latin typeface="Times New Roman" panose="02020603050405020304" pitchFamily="18" charset="0"/>
              </a:rPr>
              <a:t>A </a:t>
            </a:r>
            <a:r>
              <a:rPr kumimoji="0" lang="en-US" altLang="zh-TW" sz="2400" dirty="0">
                <a:solidFill>
                  <a:schemeClr val="accent2"/>
                </a:solidFill>
                <a:latin typeface="Times New Roman" panose="02020603050405020304" pitchFamily="18" charset="0"/>
              </a:rPr>
              <a:t>dedicated chip (ASIC, </a:t>
            </a:r>
            <a:r>
              <a:rPr kumimoji="0" lang="en-US" altLang="zh-TW" sz="2400" u="sng" dirty="0">
                <a:solidFill>
                  <a:schemeClr val="accent2"/>
                </a:solidFill>
                <a:latin typeface="Times New Roman" panose="02020603050405020304" pitchFamily="18" charset="0"/>
              </a:rPr>
              <a:t>a</a:t>
            </a:r>
            <a:r>
              <a:rPr kumimoji="0" lang="en-US" altLang="zh-TW" sz="2400" dirty="0">
                <a:solidFill>
                  <a:schemeClr val="accent2"/>
                </a:solidFill>
                <a:latin typeface="Times New Roman" panose="02020603050405020304" pitchFamily="18" charset="0"/>
              </a:rPr>
              <a:t>pplication </a:t>
            </a:r>
            <a:r>
              <a:rPr kumimoji="0" lang="en-US" altLang="zh-TW" sz="2400" u="sng" dirty="0">
                <a:solidFill>
                  <a:schemeClr val="accent2"/>
                </a:solidFill>
                <a:latin typeface="Times New Roman" panose="02020603050405020304" pitchFamily="18" charset="0"/>
              </a:rPr>
              <a:t>s</a:t>
            </a:r>
            <a:r>
              <a:rPr kumimoji="0" lang="en-US" altLang="zh-TW" sz="2400" dirty="0">
                <a:solidFill>
                  <a:schemeClr val="accent2"/>
                </a:solidFill>
                <a:latin typeface="Times New Roman" panose="02020603050405020304" pitchFamily="18" charset="0"/>
              </a:rPr>
              <a:t>pecific </a:t>
            </a:r>
            <a:r>
              <a:rPr kumimoji="0" lang="en-US" altLang="zh-TW" sz="2400" u="sng" dirty="0">
                <a:solidFill>
                  <a:schemeClr val="accent2"/>
                </a:solidFill>
                <a:latin typeface="Times New Roman" panose="02020603050405020304" pitchFamily="18" charset="0"/>
              </a:rPr>
              <a:t>i</a:t>
            </a:r>
            <a:r>
              <a:rPr kumimoji="0" lang="en-US" altLang="zh-TW" sz="2400" dirty="0">
                <a:solidFill>
                  <a:schemeClr val="accent2"/>
                </a:solidFill>
                <a:latin typeface="Times New Roman" panose="02020603050405020304" pitchFamily="18" charset="0"/>
              </a:rPr>
              <a:t>ntegrated </a:t>
            </a:r>
            <a:r>
              <a:rPr kumimoji="0" lang="en-US" altLang="zh-TW" sz="2400" u="sng" dirty="0">
                <a:solidFill>
                  <a:schemeClr val="accent2"/>
                </a:solidFill>
                <a:latin typeface="Times New Roman" panose="02020603050405020304" pitchFamily="18" charset="0"/>
              </a:rPr>
              <a:t>c</a:t>
            </a:r>
            <a:r>
              <a:rPr kumimoji="0" lang="en-US" altLang="zh-TW" sz="2400" dirty="0">
                <a:solidFill>
                  <a:schemeClr val="accent2"/>
                </a:solidFill>
                <a:latin typeface="Times New Roman" panose="02020603050405020304" pitchFamily="18" charset="0"/>
              </a:rPr>
              <a:t>ircuit)</a:t>
            </a:r>
          </a:p>
        </p:txBody>
      </p:sp>
      <p:sp>
        <p:nvSpPr>
          <p:cNvPr id="16405" name="Text Box 22"/>
          <p:cNvSpPr txBox="1">
            <a:spLocks noChangeArrowheads="1"/>
          </p:cNvSpPr>
          <p:nvPr/>
        </p:nvSpPr>
        <p:spPr bwMode="auto">
          <a:xfrm>
            <a:off x="1208088" y="1590675"/>
            <a:ext cx="56137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kumimoji="0" lang="en-US" altLang="zh-TW" sz="2400" dirty="0" smtClean="0">
                <a:solidFill>
                  <a:srgbClr val="3333FF"/>
                </a:solidFill>
              </a:rPr>
              <a:t>[2]</a:t>
            </a:r>
            <a:endParaRPr kumimoji="0" lang="en-US" altLang="zh-TW" sz="2400" dirty="0">
              <a:solidFill>
                <a:srgbClr val="3333FF"/>
              </a:solidFill>
            </a:endParaRPr>
          </a:p>
        </p:txBody>
      </p:sp>
      <p:sp>
        <p:nvSpPr>
          <p:cNvPr id="16406" name="Text Box 23"/>
          <p:cNvSpPr txBox="1">
            <a:spLocks noChangeArrowheads="1"/>
          </p:cNvSpPr>
          <p:nvPr/>
        </p:nvSpPr>
        <p:spPr bwMode="auto">
          <a:xfrm>
            <a:off x="1208088" y="2347913"/>
            <a:ext cx="56137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kumimoji="0" lang="en-US" altLang="zh-TW" sz="2400" dirty="0" smtClean="0">
                <a:solidFill>
                  <a:srgbClr val="3333FF"/>
                </a:solidFill>
              </a:rPr>
              <a:t>[1]</a:t>
            </a:r>
            <a:endParaRPr kumimoji="0" lang="en-US" altLang="zh-TW" sz="2400" dirty="0">
              <a:solidFill>
                <a:srgbClr val="3333FF"/>
              </a:solidFill>
            </a:endParaRPr>
          </a:p>
        </p:txBody>
      </p:sp>
      <p:sp>
        <p:nvSpPr>
          <p:cNvPr id="16407" name="Text Box 24"/>
          <p:cNvSpPr txBox="1">
            <a:spLocks noChangeArrowheads="1"/>
          </p:cNvSpPr>
          <p:nvPr/>
        </p:nvSpPr>
        <p:spPr bwMode="auto">
          <a:xfrm>
            <a:off x="2108201" y="1952625"/>
            <a:ext cx="5572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kumimoji="0" lang="en-US" altLang="zh-TW" sz="2400">
                <a:solidFill>
                  <a:srgbClr val="3333FF"/>
                </a:solidFill>
              </a:rPr>
              <a:t>[3]</a:t>
            </a:r>
          </a:p>
        </p:txBody>
      </p:sp>
      <p:sp>
        <p:nvSpPr>
          <p:cNvPr id="16408" name="Text Box 25"/>
          <p:cNvSpPr txBox="1">
            <a:spLocks noChangeArrowheads="1"/>
          </p:cNvSpPr>
          <p:nvPr/>
        </p:nvSpPr>
        <p:spPr bwMode="auto">
          <a:xfrm>
            <a:off x="2863850" y="2024064"/>
            <a:ext cx="311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kumimoji="0" lang="en-US" altLang="zh-TW">
                <a:latin typeface="Times New Roman" panose="02020603050405020304" pitchFamily="18" charset="0"/>
              </a:rPr>
              <a:t>8</a:t>
            </a:r>
          </a:p>
        </p:txBody>
      </p:sp>
      <p:sp>
        <p:nvSpPr>
          <p:cNvPr id="16409" name="Text Box 26"/>
          <p:cNvSpPr txBox="1">
            <a:spLocks noChangeArrowheads="1"/>
          </p:cNvSpPr>
          <p:nvPr/>
        </p:nvSpPr>
        <p:spPr bwMode="auto">
          <a:xfrm>
            <a:off x="7151343" y="2633112"/>
            <a:ext cx="5572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kumimoji="0" lang="en-US" altLang="zh-TW" sz="2400" dirty="0">
                <a:solidFill>
                  <a:srgbClr val="3333FF"/>
                </a:solidFill>
              </a:rPr>
              <a:t>[3]</a:t>
            </a:r>
          </a:p>
        </p:txBody>
      </p:sp>
      <p:sp>
        <p:nvSpPr>
          <p:cNvPr id="16410" name="Text Box 27"/>
          <p:cNvSpPr txBox="1">
            <a:spLocks noChangeArrowheads="1"/>
          </p:cNvSpPr>
          <p:nvPr/>
        </p:nvSpPr>
        <p:spPr bwMode="auto">
          <a:xfrm>
            <a:off x="5164137" y="2638426"/>
            <a:ext cx="5572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kumimoji="0" lang="en-US" altLang="zh-TW" sz="2400" dirty="0">
                <a:solidFill>
                  <a:srgbClr val="3333FF"/>
                </a:solidFill>
              </a:rPr>
              <a:t>[1]</a:t>
            </a:r>
          </a:p>
        </p:txBody>
      </p:sp>
      <p:sp>
        <p:nvSpPr>
          <p:cNvPr id="16411" name="Text Box 28"/>
          <p:cNvSpPr txBox="1">
            <a:spLocks noChangeArrowheads="1"/>
          </p:cNvSpPr>
          <p:nvPr/>
        </p:nvSpPr>
        <p:spPr bwMode="auto">
          <a:xfrm>
            <a:off x="4521200" y="3513138"/>
            <a:ext cx="5572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kumimoji="0" lang="en-US" altLang="zh-TW" sz="2400" dirty="0">
                <a:solidFill>
                  <a:srgbClr val="3333FF"/>
                </a:solidFill>
              </a:rPr>
              <a:t>[2]</a:t>
            </a:r>
          </a:p>
        </p:txBody>
      </p:sp>
      <p:sp>
        <p:nvSpPr>
          <p:cNvPr id="16412" name="Text Box 29"/>
          <p:cNvSpPr txBox="1">
            <a:spLocks noChangeArrowheads="1"/>
          </p:cNvSpPr>
          <p:nvPr/>
        </p:nvSpPr>
        <p:spPr bwMode="auto">
          <a:xfrm>
            <a:off x="647081" y="2241551"/>
            <a:ext cx="441146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kumimoji="0" lang="en-US" altLang="zh-TW" dirty="0" smtClean="0">
                <a:latin typeface="Times New Roman" panose="02020603050405020304" pitchFamily="18" charset="0"/>
              </a:rPr>
              <a:t>12</a:t>
            </a:r>
            <a:endParaRPr kumimoji="0" lang="en-US" altLang="zh-TW" dirty="0">
              <a:latin typeface="Times New Roman" panose="02020603050405020304" pitchFamily="18" charset="0"/>
            </a:endParaRPr>
          </a:p>
        </p:txBody>
      </p:sp>
      <p:sp>
        <p:nvSpPr>
          <p:cNvPr id="16413" name="Text Box 30"/>
          <p:cNvSpPr txBox="1">
            <a:spLocks noChangeArrowheads="1"/>
          </p:cNvSpPr>
          <p:nvPr/>
        </p:nvSpPr>
        <p:spPr bwMode="auto">
          <a:xfrm>
            <a:off x="627203" y="2541589"/>
            <a:ext cx="441146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kumimoji="0" lang="en-US" altLang="zh-TW" dirty="0" smtClean="0">
                <a:latin typeface="Times New Roman" panose="02020603050405020304" pitchFamily="18" charset="0"/>
              </a:rPr>
              <a:t>13</a:t>
            </a:r>
            <a:endParaRPr kumimoji="0" lang="en-US" altLang="zh-TW" dirty="0">
              <a:latin typeface="Times New Roman" panose="02020603050405020304" pitchFamily="18" charset="0"/>
            </a:endParaRPr>
          </a:p>
        </p:txBody>
      </p:sp>
      <p:sp>
        <p:nvSpPr>
          <p:cNvPr id="16414" name="Text Box 31"/>
          <p:cNvSpPr txBox="1">
            <a:spLocks noChangeArrowheads="1"/>
          </p:cNvSpPr>
          <p:nvPr/>
        </p:nvSpPr>
        <p:spPr bwMode="auto">
          <a:xfrm>
            <a:off x="757789" y="1498601"/>
            <a:ext cx="312906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kumimoji="0" lang="en-US" altLang="zh-TW" dirty="0" smtClean="0">
                <a:latin typeface="Times New Roman" panose="02020603050405020304" pitchFamily="18" charset="0"/>
              </a:rPr>
              <a:t>1</a:t>
            </a:r>
            <a:endParaRPr kumimoji="0" lang="en-US" altLang="zh-TW" dirty="0">
              <a:latin typeface="Times New Roman" panose="02020603050405020304" pitchFamily="18" charset="0"/>
            </a:endParaRPr>
          </a:p>
          <a:p>
            <a:pPr eaLnBrk="1" hangingPunct="1"/>
            <a:r>
              <a:rPr kumimoji="0" lang="en-US" altLang="zh-TW" dirty="0">
                <a:latin typeface="Times New Roman" panose="02020603050405020304" pitchFamily="18" charset="0"/>
              </a:rPr>
              <a:t>2</a:t>
            </a:r>
          </a:p>
        </p:txBody>
      </p:sp>
      <p:pic>
        <p:nvPicPr>
          <p:cNvPr id="16415" name="Picture 2"/>
          <p:cNvPicPr>
            <a:picLocks noChangeAspect="1" noChangeArrowheads="1"/>
          </p:cNvPicPr>
          <p:nvPr/>
        </p:nvPicPr>
        <p:blipFill>
          <a:blip r:embed="rId3" cstate="print">
            <a:lum bright="-24000" contrast="4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188" y="3194050"/>
            <a:ext cx="1954212" cy="1949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41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2289" y="747713"/>
            <a:ext cx="1100137" cy="1223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3" name="標題 1"/>
          <p:cNvSpPr txBox="1">
            <a:spLocks/>
          </p:cNvSpPr>
          <p:nvPr/>
        </p:nvSpPr>
        <p:spPr bwMode="auto">
          <a:xfrm>
            <a:off x="469901" y="290031"/>
            <a:ext cx="9217025" cy="1206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r>
              <a:rPr lang="en-US" altLang="zh-TW" kern="0" dirty="0" smtClean="0"/>
              <a:t>74LS00 (3/3)</a:t>
            </a:r>
            <a:endParaRPr lang="zh-TW" altLang="en-US" kern="0" dirty="0" smtClean="0"/>
          </a:p>
        </p:txBody>
      </p:sp>
    </p:spTree>
    <p:extLst>
      <p:ext uri="{BB962C8B-B14F-4D97-AF65-F5344CB8AC3E}">
        <p14:creationId xmlns:p14="http://schemas.microsoft.com/office/powerpoint/2010/main" val="391343107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群組 18"/>
          <p:cNvGrpSpPr/>
          <p:nvPr/>
        </p:nvGrpSpPr>
        <p:grpSpPr>
          <a:xfrm>
            <a:off x="2243924" y="1272238"/>
            <a:ext cx="6218861" cy="5021549"/>
            <a:chOff x="-3250344" y="1866223"/>
            <a:chExt cx="6218861" cy="5021549"/>
          </a:xfrm>
        </p:grpSpPr>
        <p:pic>
          <p:nvPicPr>
            <p:cNvPr id="10" name="圖片 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250344" y="1866223"/>
              <a:ext cx="6218861" cy="4991777"/>
            </a:xfrm>
            <a:prstGeom prst="rect">
              <a:avLst/>
            </a:prstGeom>
          </p:spPr>
        </p:pic>
        <p:sp>
          <p:nvSpPr>
            <p:cNvPr id="15" name="矩形 14"/>
            <p:cNvSpPr/>
            <p:nvPr/>
          </p:nvSpPr>
          <p:spPr bwMode="auto">
            <a:xfrm>
              <a:off x="-1788815" y="2841167"/>
              <a:ext cx="3324229" cy="3342911"/>
            </a:xfrm>
            <a:prstGeom prst="rect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20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新細明體" pitchFamily="18" charset="-120"/>
              </a:endParaRPr>
            </a:p>
          </p:txBody>
        </p:sp>
        <p:sp>
          <p:nvSpPr>
            <p:cNvPr id="16" name="矩形 15"/>
            <p:cNvSpPr/>
            <p:nvPr/>
          </p:nvSpPr>
          <p:spPr bwMode="auto">
            <a:xfrm>
              <a:off x="1466616" y="2020870"/>
              <a:ext cx="1413163" cy="1466430"/>
            </a:xfrm>
            <a:prstGeom prst="rect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20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新細明體" pitchFamily="18" charset="-120"/>
              </a:endParaRPr>
            </a:p>
          </p:txBody>
        </p:sp>
        <p:sp>
          <p:nvSpPr>
            <p:cNvPr id="17" name="矩形 16"/>
            <p:cNvSpPr/>
            <p:nvPr/>
          </p:nvSpPr>
          <p:spPr bwMode="auto">
            <a:xfrm>
              <a:off x="-3111389" y="2745523"/>
              <a:ext cx="1264106" cy="1178976"/>
            </a:xfrm>
            <a:prstGeom prst="rect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20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新細明體" pitchFamily="18" charset="-120"/>
              </a:endParaRPr>
            </a:p>
          </p:txBody>
        </p:sp>
        <p:sp>
          <p:nvSpPr>
            <p:cNvPr id="18" name="矩形 17"/>
            <p:cNvSpPr/>
            <p:nvPr/>
          </p:nvSpPr>
          <p:spPr bwMode="auto">
            <a:xfrm>
              <a:off x="-1788815" y="6201539"/>
              <a:ext cx="3324229" cy="686233"/>
            </a:xfrm>
            <a:prstGeom prst="rect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20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新細明體" pitchFamily="18" charset="-120"/>
              </a:endParaRPr>
            </a:p>
          </p:txBody>
        </p:sp>
      </p:grp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Example: Connection with 74LS00 Chip(1/7) 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95300" y="1234931"/>
            <a:ext cx="9217025" cy="4567237"/>
          </a:xfrm>
        </p:spPr>
        <p:txBody>
          <a:bodyPr/>
          <a:lstStyle/>
          <a:p>
            <a:r>
              <a:rPr lang="en-US" altLang="zh-TW" dirty="0"/>
              <a:t>Board</a:t>
            </a:r>
            <a:endParaRPr lang="zh-TW" altLang="en-US" dirty="0"/>
          </a:p>
        </p:txBody>
      </p:sp>
      <p:sp>
        <p:nvSpPr>
          <p:cNvPr id="9" name="文字方塊 8"/>
          <p:cNvSpPr txBox="1"/>
          <p:nvPr/>
        </p:nvSpPr>
        <p:spPr>
          <a:xfrm>
            <a:off x="8519856" y="1818154"/>
            <a:ext cx="9829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output</a:t>
            </a:r>
            <a:endParaRPr lang="zh-TW" altLang="en-US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4904775" y="6293787"/>
            <a:ext cx="8114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input</a:t>
            </a:r>
            <a:endParaRPr lang="zh-TW" altLang="en-US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349491" y="2354719"/>
            <a:ext cx="18373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power supply</a:t>
            </a:r>
            <a:endParaRPr lang="zh-TW" altLang="en-US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4848796" y="4596669"/>
            <a:ext cx="21822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chemeClr val="tx2">
                    <a:lumMod val="40000"/>
                    <a:lumOff val="60000"/>
                  </a:schemeClr>
                </a:solidFill>
              </a:rPr>
              <a:t>Wire connection &amp; IC placement</a:t>
            </a:r>
            <a:endParaRPr lang="zh-TW" altLang="en-US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4" name="矩形 13"/>
          <p:cNvSpPr/>
          <p:nvPr/>
        </p:nvSpPr>
        <p:spPr bwMode="auto">
          <a:xfrm>
            <a:off x="7113284" y="2948791"/>
            <a:ext cx="1413163" cy="438667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8552187" y="2903426"/>
            <a:ext cx="14063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TTL mode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73143" y="3808964"/>
            <a:ext cx="2420421" cy="1862991"/>
          </a:xfrm>
          <a:prstGeom prst="rect">
            <a:avLst/>
          </a:prstGeom>
        </p:spPr>
      </p:pic>
      <p:sp>
        <p:nvSpPr>
          <p:cNvPr id="21" name="文字方塊 20"/>
          <p:cNvSpPr txBox="1"/>
          <p:nvPr/>
        </p:nvSpPr>
        <p:spPr>
          <a:xfrm>
            <a:off x="361028" y="3103481"/>
            <a:ext cx="16690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Chip(NAND)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91071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844" y="2064978"/>
            <a:ext cx="5748605" cy="4312427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Example: Connection with 74LS00 Chip(2/7) 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66702" y="1394862"/>
            <a:ext cx="9217025" cy="4567237"/>
          </a:xfrm>
        </p:spPr>
        <p:txBody>
          <a:bodyPr/>
          <a:lstStyle/>
          <a:p>
            <a:r>
              <a:rPr lang="en-US" altLang="zh-TW" dirty="0"/>
              <a:t>Board : wire connection</a:t>
            </a:r>
            <a:endParaRPr lang="zh-TW" altLang="en-US" dirty="0"/>
          </a:p>
        </p:txBody>
      </p:sp>
      <p:cxnSp>
        <p:nvCxnSpPr>
          <p:cNvPr id="11" name="直線單箭頭接點 10"/>
          <p:cNvCxnSpPr/>
          <p:nvPr/>
        </p:nvCxnSpPr>
        <p:spPr bwMode="auto">
          <a:xfrm rot="10800000">
            <a:off x="3343146" y="5061528"/>
            <a:ext cx="3570610" cy="554184"/>
          </a:xfrm>
          <a:prstGeom prst="bentConnector3">
            <a:avLst>
              <a:gd name="adj1" fmla="val 50000"/>
            </a:avLst>
          </a:prstGeom>
          <a:ln>
            <a:solidFill>
              <a:srgbClr val="00B050"/>
            </a:solidFill>
            <a:headEnd type="none" w="med" len="med"/>
            <a:tailEnd type="triangle"/>
          </a:ln>
          <a:extLst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8" name="直線單箭頭接點 10"/>
          <p:cNvCxnSpPr/>
          <p:nvPr/>
        </p:nvCxnSpPr>
        <p:spPr bwMode="auto">
          <a:xfrm rot="10800000" flipV="1">
            <a:off x="4069636" y="2552085"/>
            <a:ext cx="4880401" cy="1928777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headEnd type="none" w="med" len="med"/>
            <a:tailEnd type="triangle"/>
          </a:ln>
          <a:extLst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2" name="文字方塊 21"/>
          <p:cNvSpPr txBox="1"/>
          <p:nvPr/>
        </p:nvSpPr>
        <p:spPr>
          <a:xfrm>
            <a:off x="439280" y="3278370"/>
            <a:ext cx="10695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00B050"/>
                </a:solidFill>
              </a:rPr>
              <a:t>ground</a:t>
            </a:r>
            <a:endParaRPr lang="zh-TW" altLang="en-US" dirty="0">
              <a:solidFill>
                <a:srgbClr val="00B050"/>
              </a:solidFill>
            </a:endParaRPr>
          </a:p>
        </p:txBody>
      </p:sp>
      <p:sp>
        <p:nvSpPr>
          <p:cNvPr id="23" name="文字方塊 22"/>
          <p:cNvSpPr txBox="1"/>
          <p:nvPr/>
        </p:nvSpPr>
        <p:spPr>
          <a:xfrm>
            <a:off x="424964" y="2690637"/>
            <a:ext cx="11961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>
                <a:solidFill>
                  <a:srgbClr val="FF0000"/>
                </a:solidFill>
              </a:rPr>
              <a:t>Vcc</a:t>
            </a:r>
            <a:r>
              <a:rPr lang="en-US" altLang="zh-TW" dirty="0">
                <a:solidFill>
                  <a:srgbClr val="FF0000"/>
                </a:solidFill>
              </a:rPr>
              <a:t> (5V)</a:t>
            </a:r>
            <a:endParaRPr lang="zh-TW" altLang="en-US" dirty="0">
              <a:solidFill>
                <a:srgbClr val="FF0000"/>
              </a:solidFill>
            </a:endParaRPr>
          </a:p>
        </p:txBody>
      </p:sp>
      <p:pic>
        <p:nvPicPr>
          <p:cNvPr id="21" name="圖片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537970" y="3001174"/>
            <a:ext cx="3263410" cy="2511837"/>
          </a:xfrm>
          <a:prstGeom prst="rect">
            <a:avLst/>
          </a:prstGeom>
        </p:spPr>
      </p:pic>
      <p:sp>
        <p:nvSpPr>
          <p:cNvPr id="24" name="文字方塊 23"/>
          <p:cNvSpPr txBox="1"/>
          <p:nvPr/>
        </p:nvSpPr>
        <p:spPr>
          <a:xfrm>
            <a:off x="7352884" y="2001635"/>
            <a:ext cx="16690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Chip(NAND)</a:t>
            </a:r>
            <a:endParaRPr lang="zh-TW" altLang="en-US" dirty="0"/>
          </a:p>
        </p:txBody>
      </p:sp>
      <p:cxnSp>
        <p:nvCxnSpPr>
          <p:cNvPr id="30" name="肘形接點 29"/>
          <p:cNvCxnSpPr/>
          <p:nvPr/>
        </p:nvCxnSpPr>
        <p:spPr bwMode="auto">
          <a:xfrm>
            <a:off x="8950036" y="2552086"/>
            <a:ext cx="475558" cy="336767"/>
          </a:xfrm>
          <a:prstGeom prst="bentConnector3">
            <a:avLst>
              <a:gd name="adj1" fmla="val 141284"/>
            </a:avLst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530146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Example: Connection with 74LS00 Chip(3/7) 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Power supply</a:t>
            </a:r>
            <a:endParaRPr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5606763" y="1172290"/>
            <a:ext cx="7280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VCC</a:t>
            </a:r>
            <a:endParaRPr lang="zh-TW" alt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672" y="2311747"/>
            <a:ext cx="4016343" cy="3296708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3351" y="3960101"/>
            <a:ext cx="3382818" cy="2537114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1824" y="1205686"/>
            <a:ext cx="3364345" cy="2523259"/>
          </a:xfrm>
          <a:prstGeom prst="rect">
            <a:avLst/>
          </a:prstGeom>
        </p:spPr>
      </p:pic>
      <p:sp>
        <p:nvSpPr>
          <p:cNvPr id="10" name="文字方塊 9"/>
          <p:cNvSpPr txBox="1"/>
          <p:nvPr/>
        </p:nvSpPr>
        <p:spPr>
          <a:xfrm>
            <a:off x="5601423" y="3967603"/>
            <a:ext cx="7553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GND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25465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Example: Connection with 74LS00 Chip(4/7) 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Signal input</a:t>
            </a:r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7280" y="1652709"/>
            <a:ext cx="6825045" cy="1474733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3809" y="4578922"/>
            <a:ext cx="3529313" cy="1613698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430044" y="3943972"/>
            <a:ext cx="3263410" cy="2511837"/>
          </a:xfrm>
          <a:prstGeom prst="rect">
            <a:avLst/>
          </a:prstGeom>
        </p:spPr>
      </p:pic>
      <p:cxnSp>
        <p:nvCxnSpPr>
          <p:cNvPr id="9" name="直線單箭頭接點 10"/>
          <p:cNvCxnSpPr/>
          <p:nvPr/>
        </p:nvCxnSpPr>
        <p:spPr bwMode="auto">
          <a:xfrm rot="10800000" flipV="1">
            <a:off x="4317671" y="5403273"/>
            <a:ext cx="1334985" cy="249382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headEnd type="none" w="med" len="med"/>
            <a:tailEnd type="triangle"/>
          </a:ln>
          <a:extLst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" name="直線單箭頭接點 10"/>
          <p:cNvCxnSpPr/>
          <p:nvPr/>
        </p:nvCxnSpPr>
        <p:spPr bwMode="auto">
          <a:xfrm rot="10800000" flipV="1">
            <a:off x="4322291" y="5652656"/>
            <a:ext cx="1792183" cy="484906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headEnd type="none" w="med" len="med"/>
            <a:tailEnd type="triangle"/>
          </a:ln>
          <a:extLst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0841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Example: Connection with 74LS00 Chip(5/7) 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Signal output</a:t>
            </a:r>
            <a:endParaRPr lang="zh-TW" alt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1231" y="2106382"/>
            <a:ext cx="3770363" cy="3945168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47922" y="2717004"/>
            <a:ext cx="3917840" cy="3015550"/>
          </a:xfrm>
          <a:prstGeom prst="rect">
            <a:avLst/>
          </a:prstGeom>
        </p:spPr>
      </p:pic>
      <p:cxnSp>
        <p:nvCxnSpPr>
          <p:cNvPr id="8" name="肘形接點 7"/>
          <p:cNvCxnSpPr/>
          <p:nvPr/>
        </p:nvCxnSpPr>
        <p:spPr bwMode="auto">
          <a:xfrm flipV="1">
            <a:off x="3799587" y="4738255"/>
            <a:ext cx="1304225" cy="1210986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5830500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圖片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2562" y="1484313"/>
            <a:ext cx="5780599" cy="4573802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Example: Connection with 74LS00 Chip(6/7) 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95300" y="1234931"/>
            <a:ext cx="9217025" cy="4567237"/>
          </a:xfrm>
        </p:spPr>
        <p:txBody>
          <a:bodyPr/>
          <a:lstStyle/>
          <a:p>
            <a:r>
              <a:rPr lang="en-US" altLang="zh-TW" dirty="0"/>
              <a:t>Input 11</a:t>
            </a:r>
          </a:p>
          <a:p>
            <a:r>
              <a:rPr lang="en-US" altLang="zh-TW" dirty="0"/>
              <a:t>Output 0</a:t>
            </a:r>
            <a:endParaRPr lang="zh-TW" altLang="en-US" dirty="0"/>
          </a:p>
        </p:txBody>
      </p:sp>
      <p:sp>
        <p:nvSpPr>
          <p:cNvPr id="5" name="矩形 4"/>
          <p:cNvSpPr/>
          <p:nvPr/>
        </p:nvSpPr>
        <p:spPr bwMode="auto">
          <a:xfrm>
            <a:off x="5875257" y="5373485"/>
            <a:ext cx="566896" cy="75946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</a:endParaRPr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0909125"/>
              </p:ext>
            </p:extLst>
          </p:nvPr>
        </p:nvGraphicFramePr>
        <p:xfrm>
          <a:off x="317482" y="2904519"/>
          <a:ext cx="3643497" cy="2131488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12144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44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144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04596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solidFill>
                            <a:schemeClr val="tx1"/>
                          </a:solidFill>
                        </a:rPr>
                        <a:t>Input</a:t>
                      </a:r>
                      <a:endParaRPr lang="zh-TW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marL="50449" marR="50449" marT="25224" marB="252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solidFill>
                            <a:schemeClr val="tx1"/>
                          </a:solidFill>
                        </a:rPr>
                        <a:t>Output</a:t>
                      </a:r>
                      <a:endParaRPr lang="zh-TW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marL="50449" marR="50449" marT="25224" marB="252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459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zh-TW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marL="50449" marR="50449" marT="25224" marB="252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zh-TW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marL="50449" marR="50449" marT="25224" marB="252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solidFill>
                            <a:schemeClr val="tx1"/>
                          </a:solidFill>
                        </a:rPr>
                        <a:t>Y</a:t>
                      </a:r>
                      <a:endParaRPr lang="zh-TW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marL="50449" marR="50449" marT="25224" marB="252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459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marL="50449" marR="50449" marT="25224" marB="252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marL="50449" marR="50449" marT="25224" marB="252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marL="50449" marR="50449" marT="25224" marB="252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459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marL="50449" marR="50449" marT="25224" marB="252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marL="50449" marR="50449" marT="25224" marB="252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marL="50449" marR="50449" marT="25224" marB="252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179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marL="50449" marR="50449" marT="25224" marB="252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marL="50449" marR="50449" marT="25224" marB="252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marL="50449" marR="50449" marT="25224" marB="252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179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marL="50449" marR="50449" marT="25224" marB="252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marL="50449" marR="50449" marT="25224" marB="252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marL="50449" marR="50449" marT="25224" marB="252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7" name="文字方塊 6"/>
          <p:cNvSpPr txBox="1"/>
          <p:nvPr/>
        </p:nvSpPr>
        <p:spPr>
          <a:xfrm>
            <a:off x="1055717" y="2441431"/>
            <a:ext cx="24064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74LS00 truth table</a:t>
            </a:r>
            <a:endParaRPr lang="zh-TW" altLang="en-US" dirty="0"/>
          </a:p>
        </p:txBody>
      </p:sp>
      <p:sp>
        <p:nvSpPr>
          <p:cNvPr id="8" name="矩形 7"/>
          <p:cNvSpPr/>
          <p:nvPr/>
        </p:nvSpPr>
        <p:spPr bwMode="auto">
          <a:xfrm>
            <a:off x="8677245" y="1740188"/>
            <a:ext cx="266007" cy="365703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8321057" y="1543141"/>
            <a:ext cx="3561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FF00"/>
                </a:solidFill>
              </a:rPr>
              <a:t>Y</a:t>
            </a:r>
            <a:endParaRPr lang="zh-TW" altLang="en-US" dirty="0">
              <a:solidFill>
                <a:srgbClr val="FFFF00"/>
              </a:solidFill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5601041" y="5658005"/>
            <a:ext cx="3706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FF00"/>
                </a:solidFill>
              </a:rPr>
              <a:t>A</a:t>
            </a:r>
            <a:endParaRPr lang="zh-TW" altLang="en-US" dirty="0">
              <a:solidFill>
                <a:srgbClr val="FFFF00"/>
              </a:solidFill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6405774" y="5660190"/>
            <a:ext cx="3706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FF00"/>
                </a:solidFill>
              </a:rPr>
              <a:t>B</a:t>
            </a:r>
            <a:endParaRPr lang="zh-TW" alt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65452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圖片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8797" y="1484313"/>
            <a:ext cx="5646390" cy="45756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Example: Connection with 74LS00 Chip(7/7) 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95300" y="1234931"/>
            <a:ext cx="9217025" cy="4567237"/>
          </a:xfrm>
        </p:spPr>
        <p:txBody>
          <a:bodyPr/>
          <a:lstStyle/>
          <a:p>
            <a:r>
              <a:rPr lang="en-US" altLang="zh-TW" dirty="0"/>
              <a:t>Input 00</a:t>
            </a:r>
          </a:p>
          <a:p>
            <a:r>
              <a:rPr lang="en-US" altLang="zh-TW" dirty="0"/>
              <a:t>Output 1</a:t>
            </a:r>
            <a:endParaRPr lang="zh-TW" altLang="en-US" dirty="0"/>
          </a:p>
        </p:txBody>
      </p:sp>
      <p:sp>
        <p:nvSpPr>
          <p:cNvPr id="6" name="矩形 5"/>
          <p:cNvSpPr/>
          <p:nvPr/>
        </p:nvSpPr>
        <p:spPr bwMode="auto">
          <a:xfrm>
            <a:off x="5979610" y="5338033"/>
            <a:ext cx="573375" cy="732848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</a:endParaRPr>
          </a:p>
        </p:txBody>
      </p:sp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5024671"/>
              </p:ext>
            </p:extLst>
          </p:nvPr>
        </p:nvGraphicFramePr>
        <p:xfrm>
          <a:off x="370680" y="2956802"/>
          <a:ext cx="3643497" cy="2131488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12144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44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144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04596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solidFill>
                            <a:schemeClr val="tx1"/>
                          </a:solidFill>
                        </a:rPr>
                        <a:t>Input</a:t>
                      </a:r>
                      <a:endParaRPr lang="zh-TW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marL="50449" marR="50449" marT="25224" marB="252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solidFill>
                            <a:schemeClr val="tx1"/>
                          </a:solidFill>
                        </a:rPr>
                        <a:t>Output</a:t>
                      </a:r>
                      <a:endParaRPr lang="zh-TW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marL="50449" marR="50449" marT="25224" marB="252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459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zh-TW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marL="50449" marR="50449" marT="25224" marB="252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zh-TW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marL="50449" marR="50449" marT="25224" marB="252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solidFill>
                            <a:schemeClr val="tx1"/>
                          </a:solidFill>
                        </a:rPr>
                        <a:t>Y</a:t>
                      </a:r>
                      <a:endParaRPr lang="zh-TW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marL="50449" marR="50449" marT="25224" marB="252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459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marL="50449" marR="50449" marT="25224" marB="252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marL="50449" marR="50449" marT="25224" marB="252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marL="50449" marR="50449" marT="25224" marB="252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459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marL="50449" marR="50449" marT="25224" marB="252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marL="50449" marR="50449" marT="25224" marB="252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marL="50449" marR="50449" marT="25224" marB="252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179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marL="50449" marR="50449" marT="25224" marB="252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marL="50449" marR="50449" marT="25224" marB="252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marL="50449" marR="50449" marT="25224" marB="252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179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marL="50449" marR="50449" marT="25224" marB="252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marL="50449" marR="50449" marT="25224" marB="252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marL="50449" marR="50449" marT="25224" marB="252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8" name="文字方塊 7"/>
          <p:cNvSpPr txBox="1"/>
          <p:nvPr/>
        </p:nvSpPr>
        <p:spPr>
          <a:xfrm>
            <a:off x="989215" y="2430607"/>
            <a:ext cx="24064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74LS00 truth table</a:t>
            </a:r>
            <a:endParaRPr lang="zh-TW" altLang="en-US" dirty="0"/>
          </a:p>
        </p:txBody>
      </p:sp>
      <p:sp>
        <p:nvSpPr>
          <p:cNvPr id="9" name="矩形 8"/>
          <p:cNvSpPr/>
          <p:nvPr/>
        </p:nvSpPr>
        <p:spPr bwMode="auto">
          <a:xfrm>
            <a:off x="8689571" y="1754015"/>
            <a:ext cx="266007" cy="482138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8333383" y="1620392"/>
            <a:ext cx="3561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FF00"/>
                </a:solidFill>
              </a:rPr>
              <a:t>Y</a:t>
            </a:r>
            <a:endParaRPr lang="zh-TW" altLang="en-US" dirty="0">
              <a:solidFill>
                <a:srgbClr val="FFFF00"/>
              </a:solidFill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5634858" y="5565718"/>
            <a:ext cx="3706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FF00"/>
                </a:solidFill>
              </a:rPr>
              <a:t>A</a:t>
            </a:r>
            <a:endParaRPr lang="zh-TW" altLang="en-US" dirty="0">
              <a:solidFill>
                <a:srgbClr val="FFFF00"/>
              </a:solidFill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6552985" y="5565718"/>
            <a:ext cx="3706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FF00"/>
                </a:solidFill>
              </a:rPr>
              <a:t>B</a:t>
            </a:r>
            <a:endParaRPr lang="zh-TW" alt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09458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74LS00</a:t>
            </a:r>
            <a:endParaRPr lang="zh-TW" altLang="en-US" dirty="0"/>
          </a:p>
        </p:txBody>
      </p:sp>
      <p:pic>
        <p:nvPicPr>
          <p:cNvPr id="24579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95299" y="1395442"/>
            <a:ext cx="9217025" cy="4113213"/>
          </a:xfrm>
          <a:noFill/>
        </p:spPr>
      </p:pic>
      <p:sp>
        <p:nvSpPr>
          <p:cNvPr id="4" name="文字方塊 3"/>
          <p:cNvSpPr txBox="1"/>
          <p:nvPr/>
        </p:nvSpPr>
        <p:spPr>
          <a:xfrm>
            <a:off x="3515148" y="419398"/>
            <a:ext cx="17940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solidFill>
                  <a:srgbClr val="0070C0"/>
                </a:solidFill>
              </a:rPr>
              <a:t>NAND gate</a:t>
            </a:r>
            <a:endParaRPr lang="zh-TW" altLang="en-US" sz="2400" dirty="0">
              <a:solidFill>
                <a:srgbClr val="0070C0"/>
              </a:solidFill>
            </a:endParaRPr>
          </a:p>
        </p:txBody>
      </p:sp>
      <p:sp>
        <p:nvSpPr>
          <p:cNvPr id="2" name="套索 1"/>
          <p:cNvSpPr/>
          <p:nvPr/>
        </p:nvSpPr>
        <p:spPr bwMode="auto">
          <a:xfrm rot="12139431">
            <a:off x="604050" y="3505957"/>
            <a:ext cx="356754" cy="369455"/>
          </a:xfrm>
          <a:prstGeom prst="chord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1922280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165318" y="4628030"/>
            <a:ext cx="7099300" cy="1423988"/>
          </a:xfrm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algn="ctr" eaLnBrk="1" hangingPunct="1"/>
            <a:r>
              <a:rPr lang="zh-TW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陳培殷</a:t>
            </a:r>
            <a:endParaRPr lang="en-US" altLang="zh-TW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hangingPunct="1"/>
            <a:r>
              <a:rPr lang="zh-TW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國立成功大學   資訊工程系</a:t>
            </a:r>
            <a:endParaRPr lang="en-US" altLang="zh-TW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764605" y="1960871"/>
            <a:ext cx="8258175" cy="142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 i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ctr" eaLnBrk="1" hangingPunct="1"/>
            <a:r>
              <a:rPr lang="en-US" altLang="zh-TW" kern="0" dirty="0">
                <a:latin typeface="Arial" panose="020B0604020202020204" pitchFamily="34" charset="0"/>
                <a:cs typeface="Arial" panose="020B0604020202020204" pitchFamily="34" charset="0"/>
              </a:rPr>
              <a:t>LAB </a:t>
            </a:r>
            <a:r>
              <a:rPr lang="en-US" altLang="zh-TW" i="0" kern="0" dirty="0">
                <a:latin typeface="Arial" panose="020B0604020202020204" pitchFamily="34" charset="0"/>
                <a:cs typeface="Arial" panose="020B0604020202020204" pitchFamily="34" charset="0"/>
              </a:rPr>
              <a:t>- 01</a:t>
            </a:r>
            <a:endParaRPr lang="zh-TW" altLang="en-US" i="0" kern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23298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74LS04</a:t>
            </a:r>
            <a:endParaRPr lang="zh-TW" altLang="en-US"/>
          </a:p>
        </p:txBody>
      </p:sp>
      <p:pic>
        <p:nvPicPr>
          <p:cNvPr id="25603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95300" y="1871663"/>
            <a:ext cx="9217025" cy="3792537"/>
          </a:xfrm>
          <a:noFill/>
        </p:spPr>
      </p:pic>
      <p:sp>
        <p:nvSpPr>
          <p:cNvPr id="4" name="文字方塊 3"/>
          <p:cNvSpPr txBox="1"/>
          <p:nvPr/>
        </p:nvSpPr>
        <p:spPr>
          <a:xfrm>
            <a:off x="3551784" y="492937"/>
            <a:ext cx="15520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solidFill>
                  <a:srgbClr val="0070C0"/>
                </a:solidFill>
              </a:rPr>
              <a:t>NOT gate</a:t>
            </a:r>
            <a:endParaRPr lang="zh-TW" altLang="en-US" sz="2400" dirty="0">
              <a:solidFill>
                <a:srgbClr val="0070C0"/>
              </a:solidFill>
            </a:endParaRPr>
          </a:p>
        </p:txBody>
      </p:sp>
      <p:sp>
        <p:nvSpPr>
          <p:cNvPr id="7" name="套索 6"/>
          <p:cNvSpPr/>
          <p:nvPr/>
        </p:nvSpPr>
        <p:spPr bwMode="auto">
          <a:xfrm rot="12139431">
            <a:off x="807251" y="3775661"/>
            <a:ext cx="356754" cy="369455"/>
          </a:xfrm>
          <a:prstGeom prst="chord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1671633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74LS08</a:t>
            </a:r>
            <a:endParaRPr lang="zh-TW" altLang="en-US"/>
          </a:p>
        </p:txBody>
      </p:sp>
      <p:pic>
        <p:nvPicPr>
          <p:cNvPr id="26627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95300" y="1816100"/>
            <a:ext cx="9217025" cy="3903663"/>
          </a:xfrm>
          <a:noFill/>
        </p:spPr>
      </p:pic>
      <p:sp>
        <p:nvSpPr>
          <p:cNvPr id="4" name="文字方塊 3"/>
          <p:cNvSpPr txBox="1"/>
          <p:nvPr/>
        </p:nvSpPr>
        <p:spPr>
          <a:xfrm>
            <a:off x="3664236" y="419398"/>
            <a:ext cx="15712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solidFill>
                  <a:srgbClr val="0070C0"/>
                </a:solidFill>
              </a:rPr>
              <a:t>AND gate</a:t>
            </a:r>
            <a:endParaRPr lang="zh-TW" altLang="en-US" sz="2400" dirty="0">
              <a:solidFill>
                <a:srgbClr val="0070C0"/>
              </a:solidFill>
            </a:endParaRPr>
          </a:p>
        </p:txBody>
      </p:sp>
      <p:sp>
        <p:nvSpPr>
          <p:cNvPr id="7" name="套索 6"/>
          <p:cNvSpPr/>
          <p:nvPr/>
        </p:nvSpPr>
        <p:spPr bwMode="auto">
          <a:xfrm rot="12139431">
            <a:off x="655300" y="3836450"/>
            <a:ext cx="356754" cy="369455"/>
          </a:xfrm>
          <a:prstGeom prst="chord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534975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74LS32</a:t>
            </a:r>
            <a:endParaRPr lang="zh-TW" altLang="en-US"/>
          </a:p>
        </p:txBody>
      </p:sp>
      <p:pic>
        <p:nvPicPr>
          <p:cNvPr id="27651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95300" y="1811338"/>
            <a:ext cx="9217025" cy="3913187"/>
          </a:xfrm>
          <a:noFill/>
        </p:spPr>
      </p:pic>
      <p:sp>
        <p:nvSpPr>
          <p:cNvPr id="4" name="文字方塊 3"/>
          <p:cNvSpPr txBox="1"/>
          <p:nvPr/>
        </p:nvSpPr>
        <p:spPr>
          <a:xfrm>
            <a:off x="3554905" y="419398"/>
            <a:ext cx="13644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solidFill>
                  <a:srgbClr val="0070C0"/>
                </a:solidFill>
              </a:rPr>
              <a:t>OR gate</a:t>
            </a:r>
            <a:endParaRPr lang="zh-TW" altLang="en-US" sz="2400" dirty="0">
              <a:solidFill>
                <a:srgbClr val="0070C0"/>
              </a:solidFill>
            </a:endParaRPr>
          </a:p>
        </p:txBody>
      </p:sp>
      <p:sp>
        <p:nvSpPr>
          <p:cNvPr id="7" name="套索 6"/>
          <p:cNvSpPr/>
          <p:nvPr/>
        </p:nvSpPr>
        <p:spPr bwMode="auto">
          <a:xfrm rot="12139431">
            <a:off x="1010450" y="3610912"/>
            <a:ext cx="356754" cy="369455"/>
          </a:xfrm>
          <a:prstGeom prst="chord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2225627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02" name="Rectangle 2"/>
          <p:cNvSpPr>
            <a:spLocks noGrp="1" noChangeArrowheads="1"/>
          </p:cNvSpPr>
          <p:nvPr>
            <p:ph type="title"/>
          </p:nvPr>
        </p:nvSpPr>
        <p:spPr>
          <a:xfrm>
            <a:off x="432098" y="846734"/>
            <a:ext cx="4969768" cy="661690"/>
          </a:xfrm>
          <a:extLst/>
        </p:spPr>
        <p:txBody>
          <a:bodyPr>
            <a:normAutofit fontScale="90000"/>
          </a:bodyPr>
          <a:lstStyle/>
          <a:p>
            <a:pPr marL="297180" indent="-208026" eaLnBrk="1" hangingPunct="1">
              <a:buClr>
                <a:schemeClr val="accent3"/>
              </a:buClr>
              <a:defRPr/>
            </a:pPr>
            <a:r>
              <a:rPr lang="en-US" altLang="zh-TW" sz="2763" dirty="0">
                <a:ea typeface="新細明體" panose="02020500000000000000" pitchFamily="18" charset="-120"/>
              </a:rPr>
              <a:t>Three representations for a circuit</a:t>
            </a:r>
          </a:p>
        </p:txBody>
      </p:sp>
      <p:graphicFrame>
        <p:nvGraphicFramePr>
          <p:cNvPr id="20483" name="Object 8">
            <a:hlinkClick r:id="" action="ppaction://ole?verb=0"/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5100638" y="2943225"/>
          <a:ext cx="3462337" cy="3157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5" name="Document" r:id="rId3" imgW="4258428" imgH="3882654" progId="Word.Document.8">
                  <p:embed/>
                </p:oleObj>
              </mc:Choice>
              <mc:Fallback>
                <p:oleObj name="Document" r:id="rId3" imgW="4258428" imgH="3882654" progId="Word.Document.8">
                  <p:embed/>
                  <p:pic>
                    <p:nvPicPr>
                      <p:cNvPr id="20483" name="Object 8">
                        <a:hlinkClick r:id="" action="ppaction://ole?verb=0"/>
                      </p:cNvPr>
                      <p:cNvPicPr>
                        <a:picLocks noGrp="1" noChangeArrowheads="1"/>
                      </p:cNvPicPr>
                      <p:nvPr/>
                    </p:nvPicPr>
                    <p:blipFill>
                      <a:blip r:embed="rId4"/>
                      <a:srcRect b="11307"/>
                      <a:stretch>
                        <a:fillRect/>
                      </a:stretch>
                    </p:blipFill>
                    <p:spPr bwMode="auto">
                      <a:xfrm>
                        <a:off x="5100638" y="2943225"/>
                        <a:ext cx="3462337" cy="315753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0484" name="Picture 3" descr="AACFLMO0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2031" y="4508601"/>
            <a:ext cx="3317478" cy="1431727"/>
          </a:xfrm>
          <a:prstGeom prst="rect">
            <a:avLst/>
          </a:prstGeom>
          <a:solidFill>
            <a:srgbClr val="E1F4FF"/>
          </a:solidFill>
          <a:ln w="57150">
            <a:solidFill>
              <a:srgbClr val="E1F4FF"/>
            </a:solidFill>
            <a:miter lim="800000"/>
            <a:headEnd/>
            <a:tailEnd/>
          </a:ln>
        </p:spPr>
      </p:pic>
      <p:sp>
        <p:nvSpPr>
          <p:cNvPr id="20485" name="Text Box 4"/>
          <p:cNvSpPr txBox="1">
            <a:spLocks noChangeArrowheads="1"/>
          </p:cNvSpPr>
          <p:nvPr/>
        </p:nvSpPr>
        <p:spPr bwMode="auto">
          <a:xfrm>
            <a:off x="2164359" y="2577704"/>
            <a:ext cx="122559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en-US" altLang="zh-TW" sz="2400" i="1" dirty="0">
                <a:solidFill>
                  <a:srgbClr val="00B050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F</a:t>
            </a:r>
            <a:r>
              <a:rPr lang="en-US" altLang="zh-TW" sz="2400" baseline="-25000" dirty="0">
                <a:solidFill>
                  <a:srgbClr val="00B050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1</a:t>
            </a:r>
            <a:r>
              <a:rPr lang="en-US" altLang="zh-TW" sz="2400" i="1" dirty="0">
                <a:solidFill>
                  <a:srgbClr val="00B050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=</a:t>
            </a:r>
            <a:r>
              <a:rPr lang="en-US" altLang="zh-TW" sz="2400" i="1" dirty="0" err="1">
                <a:solidFill>
                  <a:srgbClr val="00B050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x+y’z</a:t>
            </a:r>
            <a:endParaRPr lang="en-US" altLang="zh-TW" sz="2400" i="1" dirty="0">
              <a:solidFill>
                <a:srgbClr val="00B050"/>
              </a:solidFill>
              <a:latin typeface="Calibri" panose="020F050202020403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20486" name="Rectangle 5"/>
          <p:cNvSpPr>
            <a:spLocks noChangeArrowheads="1"/>
          </p:cNvSpPr>
          <p:nvPr/>
        </p:nvSpPr>
        <p:spPr bwMode="auto">
          <a:xfrm>
            <a:off x="1466554" y="1939232"/>
            <a:ext cx="2470613" cy="4424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en-US" altLang="zh-TW" sz="2275">
                <a:latin typeface="Calibri" panose="020F0502020204030204" pitchFamily="34" charset="0"/>
                <a:ea typeface="微軟正黑體" panose="020B0604030504040204" pitchFamily="34" charset="-120"/>
              </a:rPr>
              <a:t>1. Boolean Algebra</a:t>
            </a:r>
          </a:p>
        </p:txBody>
      </p:sp>
      <p:sp>
        <p:nvSpPr>
          <p:cNvPr id="20487" name="Rectangle 6"/>
          <p:cNvSpPr>
            <a:spLocks noChangeArrowheads="1"/>
          </p:cNvSpPr>
          <p:nvPr/>
        </p:nvSpPr>
        <p:spPr bwMode="auto">
          <a:xfrm>
            <a:off x="1467842" y="3841751"/>
            <a:ext cx="2338204" cy="4424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en-US" altLang="zh-TW" sz="2275">
                <a:latin typeface="Calibri" panose="020F0502020204030204" pitchFamily="34" charset="0"/>
                <a:ea typeface="微軟正黑體" panose="020B0604030504040204" pitchFamily="34" charset="-120"/>
              </a:rPr>
              <a:t>3. Circuit Diagram</a:t>
            </a:r>
          </a:p>
        </p:txBody>
      </p:sp>
      <p:sp>
        <p:nvSpPr>
          <p:cNvPr id="20488" name="Rectangle 7"/>
          <p:cNvSpPr>
            <a:spLocks noChangeArrowheads="1"/>
          </p:cNvSpPr>
          <p:nvPr/>
        </p:nvSpPr>
        <p:spPr bwMode="auto">
          <a:xfrm>
            <a:off x="4522192" y="1940521"/>
            <a:ext cx="1834028" cy="4424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en-US" altLang="zh-TW" sz="2275">
                <a:latin typeface="Calibri" panose="020F0502020204030204" pitchFamily="34" charset="0"/>
                <a:ea typeface="微軟正黑體" panose="020B0604030504040204" pitchFamily="34" charset="-120"/>
              </a:rPr>
              <a:t>2. Truth Table</a:t>
            </a:r>
          </a:p>
        </p:txBody>
      </p:sp>
      <p:sp>
        <p:nvSpPr>
          <p:cNvPr id="20489" name="Line 9"/>
          <p:cNvSpPr>
            <a:spLocks noChangeShapeType="1"/>
          </p:cNvSpPr>
          <p:nvPr/>
        </p:nvSpPr>
        <p:spPr bwMode="auto">
          <a:xfrm>
            <a:off x="5014912" y="3271639"/>
            <a:ext cx="3240088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 sz="1625"/>
          </a:p>
        </p:txBody>
      </p:sp>
      <p:sp>
        <p:nvSpPr>
          <p:cNvPr id="20490" name="Line 10"/>
          <p:cNvSpPr>
            <a:spLocks noChangeShapeType="1"/>
          </p:cNvSpPr>
          <p:nvPr/>
        </p:nvSpPr>
        <p:spPr bwMode="auto">
          <a:xfrm>
            <a:off x="6480175" y="3039467"/>
            <a:ext cx="0" cy="32194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 sz="1625"/>
          </a:p>
        </p:txBody>
      </p:sp>
      <p:sp>
        <p:nvSpPr>
          <p:cNvPr id="20491" name="Text Box 11"/>
          <p:cNvSpPr txBox="1">
            <a:spLocks noChangeArrowheads="1"/>
          </p:cNvSpPr>
          <p:nvPr/>
        </p:nvSpPr>
        <p:spPr bwMode="auto">
          <a:xfrm>
            <a:off x="5445720" y="2652514"/>
            <a:ext cx="1290738" cy="3424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en-US" altLang="zh-TW" sz="1625">
                <a:latin typeface="Calibri" panose="020F0502020204030204" pitchFamily="34" charset="0"/>
                <a:ea typeface="微軟正黑體" panose="020B0604030504040204" pitchFamily="34" charset="-120"/>
              </a:rPr>
              <a:t>Inputs            </a:t>
            </a:r>
          </a:p>
        </p:txBody>
      </p:sp>
      <p:sp>
        <p:nvSpPr>
          <p:cNvPr id="20492" name="Text Box 12"/>
          <p:cNvSpPr txBox="1">
            <a:spLocks noChangeArrowheads="1"/>
          </p:cNvSpPr>
          <p:nvPr/>
        </p:nvSpPr>
        <p:spPr bwMode="auto">
          <a:xfrm>
            <a:off x="4702772" y="2330054"/>
            <a:ext cx="4140398" cy="392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en-US" altLang="zh-TW" sz="1950" i="1">
                <a:solidFill>
                  <a:srgbClr val="00B050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n</a:t>
            </a:r>
            <a:r>
              <a:rPr lang="en-US" altLang="zh-TW" sz="1950">
                <a:solidFill>
                  <a:srgbClr val="00B050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 input variables </a:t>
            </a:r>
            <a:r>
              <a:rPr lang="en-US" altLang="zh-TW" sz="1950">
                <a:solidFill>
                  <a:srgbClr val="00B050"/>
                </a:solidFill>
                <a:latin typeface="Calibri" panose="020F0502020204030204" pitchFamily="34" charset="0"/>
                <a:ea typeface="微軟正黑體" panose="020B0604030504040204" pitchFamily="34" charset="-120"/>
                <a:sym typeface="Wingdings" panose="05000000000000000000" pitchFamily="2" charset="2"/>
              </a:rPr>
              <a:t> 2</a:t>
            </a:r>
            <a:r>
              <a:rPr lang="en-US" altLang="zh-TW" sz="1950" i="1" baseline="30000">
                <a:solidFill>
                  <a:srgbClr val="00B050"/>
                </a:solidFill>
                <a:latin typeface="Calibri" panose="020F0502020204030204" pitchFamily="34" charset="0"/>
                <a:ea typeface="微軟正黑體" panose="020B0604030504040204" pitchFamily="34" charset="-120"/>
                <a:sym typeface="Wingdings" panose="05000000000000000000" pitchFamily="2" charset="2"/>
              </a:rPr>
              <a:t>n</a:t>
            </a:r>
            <a:r>
              <a:rPr lang="en-US" altLang="zh-TW" sz="1950">
                <a:solidFill>
                  <a:srgbClr val="00B050"/>
                </a:solidFill>
                <a:latin typeface="Calibri" panose="020F0502020204030204" pitchFamily="34" charset="0"/>
                <a:ea typeface="微軟正黑體" panose="020B0604030504040204" pitchFamily="34" charset="-120"/>
                <a:sym typeface="Wingdings" panose="05000000000000000000" pitchFamily="2" charset="2"/>
              </a:rPr>
              <a:t> combinations</a:t>
            </a:r>
            <a:endParaRPr lang="en-US" altLang="zh-TW" sz="1950">
              <a:solidFill>
                <a:srgbClr val="00B050"/>
              </a:solidFill>
              <a:latin typeface="Calibri" panose="020F050202020403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20493" name="Text Box 13"/>
          <p:cNvSpPr txBox="1">
            <a:spLocks noChangeArrowheads="1"/>
          </p:cNvSpPr>
          <p:nvPr/>
        </p:nvSpPr>
        <p:spPr bwMode="auto">
          <a:xfrm>
            <a:off x="6683970" y="1886348"/>
            <a:ext cx="1059906" cy="4424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zh-TW" altLang="en-US" sz="2275">
                <a:solidFill>
                  <a:srgbClr val="00B050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真值表</a:t>
            </a:r>
          </a:p>
        </p:txBody>
      </p:sp>
      <p:sp>
        <p:nvSpPr>
          <p:cNvPr id="2" name="矩形 1"/>
          <p:cNvSpPr/>
          <p:nvPr/>
        </p:nvSpPr>
        <p:spPr bwMode="auto">
          <a:xfrm>
            <a:off x="2014372" y="5653056"/>
            <a:ext cx="2233365" cy="287272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74295" tIns="37148" rIns="74295" bIns="37148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1625"/>
          </a:p>
        </p:txBody>
      </p:sp>
    </p:spTree>
    <p:extLst>
      <p:ext uri="{BB962C8B-B14F-4D97-AF65-F5344CB8AC3E}">
        <p14:creationId xmlns:p14="http://schemas.microsoft.com/office/powerpoint/2010/main" val="2743790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dirty="0">
                <a:ea typeface="新細明體" panose="02020500000000000000" pitchFamily="18" charset="-120"/>
              </a:rPr>
              <a:t>Equipment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95299" y="1334684"/>
            <a:ext cx="9217025" cy="4567237"/>
          </a:xfrm>
        </p:spPr>
        <p:txBody>
          <a:bodyPr/>
          <a:lstStyle/>
          <a:p>
            <a:pPr marL="0" indent="0" eaLnBrk="1" hangingPunct="1">
              <a:buFont typeface="Wingdings" panose="05000000000000000000" pitchFamily="2" charset="2"/>
              <a:buNone/>
              <a:defRPr/>
            </a:pPr>
            <a:r>
              <a:rPr lang="en-US" altLang="zh-TW" sz="2400" dirty="0">
                <a:solidFill>
                  <a:srgbClr val="4D4D4D"/>
                </a:solidFill>
                <a:latin typeface="+mj-lt"/>
              </a:rPr>
              <a:t>    </a:t>
            </a:r>
            <a:endParaRPr lang="en-US" altLang="zh-TW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7030489"/>
              </p:ext>
            </p:extLst>
          </p:nvPr>
        </p:nvGraphicFramePr>
        <p:xfrm>
          <a:off x="1371600" y="2236759"/>
          <a:ext cx="6201410" cy="2381250"/>
        </p:xfrm>
        <a:graphic>
          <a:graphicData uri="http://schemas.openxmlformats.org/drawingml/2006/table">
            <a:tbl>
              <a:tblPr firstRow="1" firstCol="1" bandRow="1"/>
              <a:tblGrid>
                <a:gridCol w="29943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070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687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Names</a:t>
                      </a:r>
                      <a:endParaRPr lang="en-US" sz="2400" b="1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8" marR="6858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Amount</a:t>
                      </a:r>
                      <a:endParaRPr lang="en-US" sz="2400" b="1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8" marR="6858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87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 err="1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Solerless</a:t>
                      </a:r>
                      <a:r>
                        <a:rPr lang="en-US" sz="2400" b="1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 Breadboard</a:t>
                      </a:r>
                      <a:endParaRPr lang="en-US" sz="2400" b="1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8" marR="6858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×1</a:t>
                      </a:r>
                      <a:endParaRPr lang="en-US" sz="2400" b="1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8" marR="6858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87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74LS00</a:t>
                      </a:r>
                      <a:endParaRPr lang="en-US" sz="2400" b="1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8" marR="6858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×1</a:t>
                      </a:r>
                      <a:endParaRPr lang="en-US" sz="2400" b="1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8" marR="6858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87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74LS04</a:t>
                      </a:r>
                      <a:endParaRPr lang="en-US" sz="2400" b="1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8" marR="6858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×1</a:t>
                      </a:r>
                      <a:endParaRPr lang="en-US" sz="2400" b="1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8" marR="6858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687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74LS08</a:t>
                      </a:r>
                      <a:endParaRPr lang="en-US" sz="2400" b="1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8" marR="6858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×1</a:t>
                      </a:r>
                      <a:endParaRPr lang="en-US" sz="2400" b="1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8" marR="6858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687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74LS32</a:t>
                      </a:r>
                      <a:endParaRPr lang="en-US" sz="2400" b="1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8" marR="6858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×1</a:t>
                      </a:r>
                      <a:endParaRPr lang="en-US" sz="2400" b="1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8" marR="6858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Lab notice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95300" y="887558"/>
            <a:ext cx="9217025" cy="4567237"/>
          </a:xfrm>
        </p:spPr>
        <p:txBody>
          <a:bodyPr/>
          <a:lstStyle/>
          <a:p>
            <a:r>
              <a:rPr lang="en-US" altLang="zh-TW" dirty="0"/>
              <a:t>Input</a:t>
            </a:r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Output</a:t>
            </a:r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780" y="1509627"/>
            <a:ext cx="7441482" cy="1607931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7593" y="3297380"/>
            <a:ext cx="3252223" cy="3435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8059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dirty="0">
                <a:ea typeface="新細明體" panose="02020500000000000000" pitchFamily="18" charset="-120"/>
              </a:rPr>
              <a:t>Lab I 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94691" y="881063"/>
            <a:ext cx="9217025" cy="4567237"/>
          </a:xfrm>
        </p:spPr>
        <p:txBody>
          <a:bodyPr/>
          <a:lstStyle/>
          <a:p>
            <a:pPr marL="457200" lvl="1" indent="0" eaLnBrk="1" hangingPunct="1">
              <a:buFont typeface="Wingdings" panose="05000000000000000000" pitchFamily="2" charset="2"/>
              <a:buNone/>
              <a:defRPr/>
            </a:pPr>
            <a:endParaRPr lang="en-US" altLang="zh-TW" dirty="0"/>
          </a:p>
          <a:p>
            <a:pPr marL="0" indent="0" eaLnBrk="1" hangingPunct="1">
              <a:buNone/>
              <a:defRPr/>
            </a:pPr>
            <a:r>
              <a:rPr lang="en-US" altLang="zh-TW" sz="2400" dirty="0"/>
              <a:t>Please </a:t>
            </a:r>
            <a:r>
              <a:rPr lang="en-US" altLang="zh-TW" sz="2400" dirty="0" smtClean="0"/>
              <a:t>implement </a:t>
            </a:r>
            <a:r>
              <a:rPr lang="en-US" altLang="zh-TW" sz="2400" dirty="0"/>
              <a:t>the circuit on the breadboard. </a:t>
            </a:r>
          </a:p>
          <a:p>
            <a:pPr marL="609600" indent="-609600" eaLnBrk="1" hangingPunct="1">
              <a:defRPr/>
            </a:pPr>
            <a:endParaRPr lang="en-US" altLang="zh-TW" sz="2000" dirty="0">
              <a:latin typeface="標楷體" panose="03000509000000000000" pitchFamily="65" charset="-120"/>
            </a:endParaRPr>
          </a:p>
          <a:p>
            <a:pPr marL="990600" lvl="1" indent="-533400" eaLnBrk="1" hangingPunct="1">
              <a:defRPr/>
            </a:pPr>
            <a:endParaRPr lang="en-US" altLang="zh-TW" sz="2400" dirty="0">
              <a:latin typeface="標楷體" panose="03000509000000000000" pitchFamily="65" charset="-120"/>
            </a:endParaRPr>
          </a:p>
          <a:p>
            <a:pPr marL="457200" lvl="1" indent="0" eaLnBrk="1" hangingPunct="1">
              <a:buNone/>
              <a:defRPr/>
            </a:pPr>
            <a:r>
              <a:rPr lang="en-US" altLang="zh-TW" sz="2400" dirty="0">
                <a:latin typeface="+mj-lt"/>
              </a:rPr>
              <a:t>      </a:t>
            </a:r>
            <a:r>
              <a:rPr lang="en-US" altLang="zh-TW" sz="2400" dirty="0" smtClean="0">
                <a:latin typeface="+mj-lt"/>
              </a:rPr>
              <a:t>(a)</a:t>
            </a:r>
            <a:endParaRPr lang="en-US" altLang="zh-TW" sz="2400" dirty="0">
              <a:latin typeface="+mj-lt"/>
            </a:endParaRPr>
          </a:p>
          <a:p>
            <a:pPr marL="990600" lvl="1" indent="-533400" eaLnBrk="1" hangingPunct="1">
              <a:defRPr/>
            </a:pPr>
            <a:endParaRPr lang="en-US" altLang="zh-TW" sz="2400" dirty="0"/>
          </a:p>
          <a:p>
            <a:pPr marL="990600" lvl="1" indent="-533400" eaLnBrk="1" hangingPunct="1">
              <a:defRPr/>
            </a:pPr>
            <a:endParaRPr lang="en-US" altLang="zh-TW" sz="2400" dirty="0"/>
          </a:p>
          <a:p>
            <a:pPr marL="990600" lvl="1" indent="-533400" eaLnBrk="1" hangingPunct="1">
              <a:defRPr/>
            </a:pPr>
            <a:endParaRPr lang="en-US" altLang="zh-TW" sz="2400" dirty="0"/>
          </a:p>
          <a:p>
            <a:pPr marL="457200" lvl="1" indent="0" eaLnBrk="1" hangingPunct="1">
              <a:buNone/>
              <a:defRPr/>
            </a:pPr>
            <a:r>
              <a:rPr lang="en-US" altLang="zh-TW" sz="2400" dirty="0"/>
              <a:t>      </a:t>
            </a:r>
          </a:p>
          <a:p>
            <a:pPr marL="990600" lvl="1" indent="-533400" eaLnBrk="1" hangingPunct="1">
              <a:defRPr/>
            </a:pPr>
            <a:endParaRPr lang="en-US" altLang="zh-TW" sz="2400" dirty="0">
              <a:latin typeface="標楷體" panose="03000509000000000000" pitchFamily="65" charset="-120"/>
            </a:endParaRP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7278" y="2377260"/>
            <a:ext cx="3277896" cy="13111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字方塊 1"/>
          <p:cNvSpPr txBox="1"/>
          <p:nvPr/>
        </p:nvSpPr>
        <p:spPr>
          <a:xfrm>
            <a:off x="6225174" y="2832784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0" dirty="0">
                <a:latin typeface="+mj-lt"/>
              </a:rPr>
              <a:t>F</a:t>
            </a:r>
            <a:endParaRPr lang="zh-TW" altLang="en-US" b="0" dirty="0">
              <a:latin typeface="+mj-lt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7328576" y="2809338"/>
            <a:ext cx="139147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/>
            <a:r>
              <a:rPr lang="en-US" altLang="zh-TW" sz="2400" i="1" dirty="0" smtClean="0">
                <a:solidFill>
                  <a:srgbClr val="00B050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F</a:t>
            </a:r>
            <a:r>
              <a:rPr lang="zh-TW" altLang="en-US" sz="2400" i="1" dirty="0" smtClean="0">
                <a:solidFill>
                  <a:srgbClr val="00B050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 </a:t>
            </a:r>
            <a:r>
              <a:rPr lang="en-US" altLang="zh-TW" sz="2400" i="1" dirty="0" smtClean="0">
                <a:solidFill>
                  <a:srgbClr val="00B050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=</a:t>
            </a:r>
            <a:r>
              <a:rPr lang="zh-TW" altLang="en-US" sz="2400" i="1" dirty="0" smtClean="0">
                <a:solidFill>
                  <a:srgbClr val="00B050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 </a:t>
            </a:r>
            <a:r>
              <a:rPr lang="en-US" altLang="zh-TW" sz="2400" i="1" dirty="0" smtClean="0">
                <a:solidFill>
                  <a:srgbClr val="00B050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(A’B’)’</a:t>
            </a:r>
            <a:endParaRPr lang="en-US" altLang="zh-TW" sz="2400" i="1" dirty="0">
              <a:solidFill>
                <a:srgbClr val="00B050"/>
              </a:solidFill>
              <a:latin typeface="Calibri" panose="020F050202020403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2842932" y="2427039"/>
            <a:ext cx="261936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TW" sz="1600" b="0" dirty="0" smtClean="0">
                <a:latin typeface="+mn-lt"/>
              </a:rPr>
              <a:t>A</a:t>
            </a:r>
            <a:endParaRPr lang="zh-TW" altLang="en-US" sz="1600" b="0" dirty="0">
              <a:latin typeface="+mn-lt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2852028" y="3289126"/>
            <a:ext cx="261936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TW" sz="1600" b="0" dirty="0">
                <a:latin typeface="+mn-lt"/>
              </a:rPr>
              <a:t>B</a:t>
            </a:r>
            <a:endParaRPr lang="zh-TW" altLang="en-US" sz="1600" b="0" dirty="0">
              <a:latin typeface="+mn-lt"/>
            </a:endParaRPr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1104746"/>
              </p:ext>
            </p:extLst>
          </p:nvPr>
        </p:nvGraphicFramePr>
        <p:xfrm>
          <a:off x="4930735" y="4197350"/>
          <a:ext cx="4320000" cy="185420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440000">
                  <a:extLst>
                    <a:ext uri="{9D8B030D-6E8A-4147-A177-3AD203B41FA5}">
                      <a16:colId xmlns:a16="http://schemas.microsoft.com/office/drawing/2014/main" val="2315366052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44199938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3812722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zh-TW" altLang="en-US" dirty="0"/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tx1"/>
                          </a:solidFill>
                        </a:rPr>
                        <a:t>F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65851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197095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</a:t>
                      </a:r>
                      <a:endParaRPr lang="zh-TW" altLang="en-US" dirty="0"/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</a:t>
                      </a:r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994128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</a:t>
                      </a:r>
                      <a:endParaRPr lang="zh-TW" altLang="en-US" dirty="0"/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</a:t>
                      </a:r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329357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</a:t>
                      </a:r>
                      <a:endParaRPr lang="zh-TW" altLang="en-US" dirty="0"/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</a:t>
                      </a:r>
                      <a:endParaRPr lang="zh-TW" altLang="en-US" dirty="0"/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</a:t>
                      </a:r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071974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61247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dirty="0">
                <a:ea typeface="新細明體" panose="02020500000000000000" pitchFamily="18" charset="-120"/>
              </a:rPr>
              <a:t>Lab I 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94691" y="881063"/>
            <a:ext cx="9217025" cy="4567237"/>
          </a:xfrm>
        </p:spPr>
        <p:txBody>
          <a:bodyPr/>
          <a:lstStyle/>
          <a:p>
            <a:pPr marL="457200" lvl="1" indent="0" eaLnBrk="1" hangingPunct="1">
              <a:buFont typeface="Wingdings" panose="05000000000000000000" pitchFamily="2" charset="2"/>
              <a:buNone/>
              <a:defRPr/>
            </a:pPr>
            <a:endParaRPr lang="en-US" altLang="zh-TW" dirty="0"/>
          </a:p>
          <a:p>
            <a:pPr marL="0" indent="0" eaLnBrk="1" hangingPunct="1">
              <a:buNone/>
              <a:defRPr/>
            </a:pPr>
            <a:r>
              <a:rPr lang="en-US" altLang="zh-TW" sz="2400" dirty="0"/>
              <a:t>Please </a:t>
            </a:r>
            <a:r>
              <a:rPr lang="en-US" altLang="zh-TW" sz="2400" dirty="0" smtClean="0"/>
              <a:t>implement </a:t>
            </a:r>
            <a:r>
              <a:rPr lang="en-US" altLang="zh-TW" sz="2400" dirty="0"/>
              <a:t>the circuit on the breadboard. </a:t>
            </a:r>
          </a:p>
          <a:p>
            <a:pPr marL="609600" indent="-609600" eaLnBrk="1" hangingPunct="1">
              <a:defRPr/>
            </a:pPr>
            <a:endParaRPr lang="en-US" altLang="zh-TW" sz="2000" dirty="0">
              <a:latin typeface="標楷體" panose="03000509000000000000" pitchFamily="65" charset="-120"/>
            </a:endParaRPr>
          </a:p>
          <a:p>
            <a:pPr marL="990600" lvl="1" indent="-533400" eaLnBrk="1" hangingPunct="1">
              <a:defRPr/>
            </a:pPr>
            <a:endParaRPr lang="en-US" altLang="zh-TW" sz="2400" dirty="0">
              <a:latin typeface="標楷體" panose="03000509000000000000" pitchFamily="65" charset="-120"/>
            </a:endParaRPr>
          </a:p>
          <a:p>
            <a:pPr marL="457200" lvl="1" indent="0" eaLnBrk="1" hangingPunct="1">
              <a:buNone/>
              <a:defRPr/>
            </a:pPr>
            <a:r>
              <a:rPr lang="en-US" altLang="zh-TW" sz="2400" dirty="0">
                <a:latin typeface="+mj-lt"/>
              </a:rPr>
              <a:t>      </a:t>
            </a:r>
            <a:r>
              <a:rPr lang="en-US" altLang="zh-TW" sz="2400" dirty="0" smtClean="0"/>
              <a:t>(b)</a:t>
            </a:r>
          </a:p>
          <a:p>
            <a:pPr marL="990600" lvl="1" indent="-533400" eaLnBrk="1" hangingPunct="1">
              <a:defRPr/>
            </a:pPr>
            <a:endParaRPr lang="en-US" altLang="zh-TW" sz="2400" dirty="0">
              <a:latin typeface="標楷體" panose="03000509000000000000" pitchFamily="65" charset="-120"/>
            </a:endParaRPr>
          </a:p>
        </p:txBody>
      </p:sp>
      <p:pic>
        <p:nvPicPr>
          <p:cNvPr id="2253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6982" y="2471720"/>
            <a:ext cx="5332413" cy="1322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矩形 9"/>
          <p:cNvSpPr/>
          <p:nvPr/>
        </p:nvSpPr>
        <p:spPr>
          <a:xfrm>
            <a:off x="7629395" y="2671248"/>
            <a:ext cx="198291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/>
            <a:r>
              <a:rPr lang="en-US" altLang="zh-TW" sz="2400" i="1" dirty="0">
                <a:solidFill>
                  <a:srgbClr val="00B050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F</a:t>
            </a:r>
            <a:r>
              <a:rPr lang="zh-TW" altLang="en-US" sz="2400" i="1" dirty="0" smtClean="0">
                <a:solidFill>
                  <a:srgbClr val="00B050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 </a:t>
            </a:r>
            <a:r>
              <a:rPr lang="en-US" altLang="zh-TW" sz="2400" i="1" dirty="0" smtClean="0">
                <a:solidFill>
                  <a:srgbClr val="00B050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=</a:t>
            </a:r>
            <a:r>
              <a:rPr lang="zh-TW" altLang="en-US" sz="2400" i="1" dirty="0" smtClean="0">
                <a:solidFill>
                  <a:srgbClr val="00B050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 </a:t>
            </a:r>
            <a:r>
              <a:rPr lang="en-US" altLang="zh-TW" sz="2400" i="1" dirty="0" smtClean="0">
                <a:solidFill>
                  <a:srgbClr val="00B050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((A</a:t>
            </a:r>
            <a:r>
              <a:rPr lang="zh-TW" altLang="en-US" sz="2400" i="1" dirty="0" smtClean="0">
                <a:solidFill>
                  <a:srgbClr val="00B050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 </a:t>
            </a:r>
            <a:r>
              <a:rPr lang="en-US" altLang="zh-TW" sz="2400" i="1" dirty="0" smtClean="0">
                <a:solidFill>
                  <a:srgbClr val="00B050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+</a:t>
            </a:r>
            <a:r>
              <a:rPr lang="zh-TW" altLang="en-US" sz="2400" i="1" dirty="0" smtClean="0">
                <a:solidFill>
                  <a:srgbClr val="00B050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 </a:t>
            </a:r>
            <a:r>
              <a:rPr lang="en-US" altLang="zh-TW" sz="2400" i="1" dirty="0" smtClean="0">
                <a:solidFill>
                  <a:srgbClr val="00B050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B)C’)’</a:t>
            </a:r>
            <a:endParaRPr lang="en-US" altLang="zh-TW" sz="2400" i="1" dirty="0">
              <a:solidFill>
                <a:srgbClr val="00B050"/>
              </a:solidFill>
              <a:latin typeface="Calibri" panose="020F050202020403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7114378" y="2662376"/>
            <a:ext cx="327334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TW" b="0" dirty="0">
                <a:latin typeface="+mj-lt"/>
              </a:rPr>
              <a:t>F</a:t>
            </a:r>
            <a:endParaRPr lang="zh-TW" altLang="en-US" b="0" dirty="0">
              <a:latin typeface="+mj-lt"/>
            </a:endParaRPr>
          </a:p>
        </p:txBody>
      </p:sp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7138077"/>
              </p:ext>
            </p:extLst>
          </p:nvPr>
        </p:nvGraphicFramePr>
        <p:xfrm>
          <a:off x="5203203" y="3459550"/>
          <a:ext cx="4320000" cy="259200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080000">
                  <a:extLst>
                    <a:ext uri="{9D8B030D-6E8A-4147-A177-3AD203B41FA5}">
                      <a16:colId xmlns:a16="http://schemas.microsoft.com/office/drawing/2014/main" val="2315366052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1423990985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144199938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1381272252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tx1"/>
                          </a:solidFill>
                        </a:rPr>
                        <a:t>C</a:t>
                      </a:r>
                      <a:endParaRPr lang="zh-TW" altLang="en-US" dirty="0"/>
                    </a:p>
                  </a:txBody>
                  <a:tcPr marL="0" marR="0" marT="0" marB="0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tx1"/>
                          </a:solidFill>
                        </a:rPr>
                        <a:t>F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6585138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 marL="0" marR="0" marT="0" marB="0"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 marL="0" marR="0" marT="0" marB="0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 marL="0" marR="0" marT="0" marB="0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</a:t>
                      </a:r>
                      <a:endParaRPr lang="zh-TW" alt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19709539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 marL="0" marR="0" marT="0" marB="0"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 marL="0" marR="0" marT="0" marB="0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</a:t>
                      </a:r>
                      <a:endParaRPr lang="zh-TW" altLang="en-US" dirty="0"/>
                    </a:p>
                  </a:txBody>
                  <a:tcPr marL="0" marR="0" marT="0" marB="0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</a:t>
                      </a:r>
                      <a:endParaRPr lang="zh-TW" alt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99412868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 marL="0" marR="0" marT="0" marB="0"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</a:t>
                      </a:r>
                      <a:endParaRPr lang="zh-TW" altLang="en-US" dirty="0"/>
                    </a:p>
                  </a:txBody>
                  <a:tcPr marL="0" marR="0" marT="0" marB="0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 marL="0" marR="0" marT="0" marB="0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329357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 marL="0" marR="0" marT="0" marB="0"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</a:t>
                      </a:r>
                      <a:endParaRPr lang="zh-TW" altLang="en-US" dirty="0"/>
                    </a:p>
                  </a:txBody>
                  <a:tcPr marL="0" marR="0" marT="0" marB="0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</a:t>
                      </a:r>
                      <a:endParaRPr lang="zh-TW" altLang="en-US" dirty="0"/>
                    </a:p>
                  </a:txBody>
                  <a:tcPr marL="0" marR="0" marT="0" marB="0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</a:t>
                      </a:r>
                      <a:endParaRPr lang="zh-TW" alt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0719740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</a:t>
                      </a:r>
                      <a:endParaRPr lang="zh-TW" altLang="en-US" dirty="0"/>
                    </a:p>
                  </a:txBody>
                  <a:tcPr marL="0" marR="0" marT="0" marB="0"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 marL="0" marR="0" marT="0" marB="0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 marL="0" marR="0" marT="0" marB="0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7908338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</a:t>
                      </a:r>
                      <a:endParaRPr lang="zh-TW" altLang="en-US" dirty="0"/>
                    </a:p>
                  </a:txBody>
                  <a:tcPr marL="0" marR="0" marT="0" marB="0"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 marL="0" marR="0" marT="0" marB="0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</a:t>
                      </a:r>
                      <a:endParaRPr lang="zh-TW" altLang="en-US" dirty="0"/>
                    </a:p>
                  </a:txBody>
                  <a:tcPr marL="0" marR="0" marT="0" marB="0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</a:t>
                      </a:r>
                      <a:endParaRPr lang="zh-TW" alt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2814627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</a:t>
                      </a:r>
                      <a:endParaRPr lang="zh-TW" altLang="en-US" dirty="0"/>
                    </a:p>
                  </a:txBody>
                  <a:tcPr marL="0" marR="0" marT="0" marB="0"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</a:t>
                      </a:r>
                      <a:endParaRPr lang="zh-TW" altLang="en-US" dirty="0"/>
                    </a:p>
                  </a:txBody>
                  <a:tcPr marL="0" marR="0" marT="0" marB="0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 marL="0" marR="0" marT="0" marB="0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0151414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</a:t>
                      </a:r>
                      <a:endParaRPr lang="zh-TW" altLang="en-US" dirty="0"/>
                    </a:p>
                  </a:txBody>
                  <a:tcPr marL="0" marR="0" marT="0" marB="0"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</a:t>
                      </a:r>
                      <a:endParaRPr lang="zh-TW" altLang="en-US" dirty="0"/>
                    </a:p>
                  </a:txBody>
                  <a:tcPr marL="0" marR="0" marT="0" marB="0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</a:t>
                      </a:r>
                      <a:endParaRPr lang="zh-TW" altLang="en-US" dirty="0"/>
                    </a:p>
                  </a:txBody>
                  <a:tcPr marL="0" marR="0" marT="0" marB="0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</a:t>
                      </a:r>
                      <a:endParaRPr lang="zh-TW" alt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2002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956549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Outline (9/23)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b="0" dirty="0"/>
              <a:t>Logic Gates Part 1 </a:t>
            </a:r>
            <a:r>
              <a:rPr lang="en-US" altLang="zh-TW" b="0" dirty="0" smtClean="0"/>
              <a:t>(</a:t>
            </a:r>
            <a:r>
              <a:rPr lang="zh-TW" altLang="en-US" b="0" dirty="0" smtClean="0"/>
              <a:t>影片 </a:t>
            </a:r>
            <a:r>
              <a:rPr lang="en-US" altLang="zh-TW" b="0" dirty="0" smtClean="0"/>
              <a:t>12:46</a:t>
            </a:r>
            <a:r>
              <a:rPr lang="en-US" altLang="zh-TW" b="0" dirty="0"/>
              <a:t>)</a:t>
            </a:r>
          </a:p>
          <a:p>
            <a:pPr>
              <a:lnSpc>
                <a:spcPct val="150000"/>
              </a:lnSpc>
            </a:pPr>
            <a:r>
              <a:rPr lang="en-US" altLang="zh-TW" b="0" dirty="0"/>
              <a:t>Logic Gates Part 2 </a:t>
            </a:r>
            <a:r>
              <a:rPr lang="en-US" altLang="zh-TW" b="0" dirty="0" smtClean="0"/>
              <a:t>(</a:t>
            </a:r>
            <a:r>
              <a:rPr lang="zh-TW" altLang="en-US" b="0" dirty="0" smtClean="0"/>
              <a:t>影片 </a:t>
            </a:r>
            <a:r>
              <a:rPr lang="en-US" altLang="zh-TW" b="0" dirty="0" smtClean="0"/>
              <a:t>12:26</a:t>
            </a:r>
            <a:r>
              <a:rPr lang="en-US" altLang="zh-TW" b="0" dirty="0"/>
              <a:t>)</a:t>
            </a:r>
          </a:p>
          <a:p>
            <a:pPr>
              <a:lnSpc>
                <a:spcPct val="150000"/>
              </a:lnSpc>
            </a:pPr>
            <a:r>
              <a:rPr lang="zh-TW" altLang="en-US" b="0" dirty="0" smtClean="0"/>
              <a:t>實驗器材和晶片的介紹 </a:t>
            </a:r>
            <a:r>
              <a:rPr lang="en-US" altLang="zh-TW" b="0" dirty="0" smtClean="0"/>
              <a:t>(</a:t>
            </a:r>
            <a:r>
              <a:rPr lang="zh-TW" altLang="en-US" b="0" dirty="0" smtClean="0"/>
              <a:t>線上</a:t>
            </a:r>
            <a:r>
              <a:rPr lang="en-US" altLang="zh-TW" b="0" dirty="0" smtClean="0"/>
              <a:t>)</a:t>
            </a:r>
            <a:endParaRPr lang="en-US" altLang="zh-TW" b="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1">
              <a:lnSpc>
                <a:spcPct val="150000"/>
              </a:lnSpc>
            </a:pPr>
            <a:r>
              <a:rPr lang="zh-TW" altLang="en-US" b="0" dirty="0"/>
              <a:t>實驗</a:t>
            </a:r>
            <a:r>
              <a:rPr lang="zh-TW" altLang="en-US" b="0" dirty="0" smtClean="0"/>
              <a:t>器材介紹與</a:t>
            </a:r>
            <a:r>
              <a:rPr lang="en-US" altLang="zh-TW" b="0" dirty="0" smtClean="0"/>
              <a:t>NAND</a:t>
            </a:r>
            <a:r>
              <a:rPr lang="zh-TW" altLang="en-US" b="0" dirty="0" smtClean="0"/>
              <a:t> </a:t>
            </a:r>
            <a:r>
              <a:rPr lang="en-US" altLang="zh-TW" b="0" dirty="0" smtClean="0"/>
              <a:t>gate</a:t>
            </a:r>
            <a:r>
              <a:rPr lang="zh-TW" altLang="en-US" b="0" dirty="0" smtClean="0"/>
              <a:t>驗證 </a:t>
            </a:r>
            <a:r>
              <a:rPr lang="en-US" altLang="zh-TW" b="0" dirty="0" smtClean="0"/>
              <a:t>(</a:t>
            </a:r>
            <a:r>
              <a:rPr lang="zh-TW" altLang="en-US" b="0" dirty="0" smtClean="0"/>
              <a:t>影片 </a:t>
            </a:r>
            <a:r>
              <a:rPr lang="en-US" altLang="zh-TW" b="0" dirty="0" smtClean="0"/>
              <a:t>11:17)</a:t>
            </a:r>
          </a:p>
          <a:p>
            <a:pPr>
              <a:lnSpc>
                <a:spcPct val="150000"/>
              </a:lnSpc>
            </a:pPr>
            <a:r>
              <a:rPr lang="en-US" altLang="zh-TW" b="0" dirty="0" smtClean="0"/>
              <a:t>Lab 01 </a:t>
            </a:r>
            <a:r>
              <a:rPr lang="zh-TW" altLang="en-US" b="0" dirty="0" smtClean="0"/>
              <a:t>說明 </a:t>
            </a:r>
            <a:r>
              <a:rPr lang="en-US" altLang="zh-TW" b="0" dirty="0" smtClean="0"/>
              <a:t>(</a:t>
            </a:r>
            <a:r>
              <a:rPr lang="zh-TW" altLang="en-US" b="0" dirty="0" smtClean="0"/>
              <a:t>線上</a:t>
            </a:r>
            <a:r>
              <a:rPr lang="en-US" altLang="zh-TW" b="0" dirty="0" smtClean="0"/>
              <a:t>)</a:t>
            </a:r>
          </a:p>
          <a:p>
            <a:pPr lvl="1">
              <a:lnSpc>
                <a:spcPct val="150000"/>
              </a:lnSpc>
            </a:pPr>
            <a:r>
              <a:rPr lang="en-US" altLang="zh-TW" b="0" dirty="0" smtClean="0"/>
              <a:t>Lab 01 (a) (</a:t>
            </a:r>
            <a:r>
              <a:rPr lang="zh-TW" altLang="en-US" b="0" dirty="0" smtClean="0"/>
              <a:t>影片 </a:t>
            </a:r>
            <a:r>
              <a:rPr lang="en-US" altLang="zh-TW" b="0" dirty="0" smtClean="0"/>
              <a:t>3:52)</a:t>
            </a:r>
          </a:p>
          <a:p>
            <a:pPr lvl="1">
              <a:lnSpc>
                <a:spcPct val="150000"/>
              </a:lnSpc>
            </a:pPr>
            <a:r>
              <a:rPr lang="en-US" altLang="zh-TW" b="0" dirty="0" smtClean="0"/>
              <a:t>Lab 01</a:t>
            </a:r>
            <a:r>
              <a:rPr lang="zh-TW" altLang="en-US" b="0" dirty="0" smtClean="0"/>
              <a:t> </a:t>
            </a:r>
            <a:r>
              <a:rPr lang="en-US" altLang="zh-TW" b="0" dirty="0" smtClean="0"/>
              <a:t>(b) (</a:t>
            </a:r>
            <a:r>
              <a:rPr lang="zh-TW" altLang="en-US" b="0" dirty="0" smtClean="0"/>
              <a:t>影片 </a:t>
            </a:r>
            <a:r>
              <a:rPr lang="en-US" altLang="zh-TW" b="0" dirty="0" smtClean="0"/>
              <a:t>4:41)</a:t>
            </a:r>
          </a:p>
          <a:p>
            <a:pPr marL="0" indent="0">
              <a:buNone/>
            </a:pPr>
            <a:endParaRPr lang="en-US" altLang="zh-TW" b="0" dirty="0" smtClean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78460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dirty="0"/>
              <a:t>Introduction of Solderless Breadboard </a:t>
            </a:r>
            <a:endParaRPr lang="zh-TW" altLang="en-US" sz="3200" dirty="0"/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just" eaLnBrk="1" hangingPunct="1"/>
            <a:r>
              <a:rPr lang="en-US" altLang="zh-TW" sz="2400" b="0" dirty="0"/>
              <a:t>Solderless </a:t>
            </a:r>
            <a:r>
              <a:rPr lang="en-US" altLang="zh-TW" sz="2400" b="0" dirty="0" err="1"/>
              <a:t>Bredboard</a:t>
            </a:r>
            <a:r>
              <a:rPr lang="en-US" altLang="zh-TW" sz="2400" b="0" dirty="0"/>
              <a:t> is a convenient kit for lay outing circuits without any soldering work. It is very useful for circuit test and modification during practical training.</a:t>
            </a:r>
          </a:p>
          <a:p>
            <a:pPr algn="just" eaLnBrk="1" hangingPunct="1"/>
            <a:endParaRPr lang="en-US" altLang="zh-TW" sz="2400" b="0" dirty="0"/>
          </a:p>
          <a:p>
            <a:pPr eaLnBrk="1" hangingPunct="1"/>
            <a:r>
              <a:rPr lang="en-US" altLang="zh-TW" sz="2400" b="0" dirty="0"/>
              <a:t>Components in lab can be reused with breadboard. </a:t>
            </a:r>
          </a:p>
          <a:p>
            <a:pPr eaLnBrk="1" hangingPunct="1"/>
            <a:endParaRPr lang="en-US" altLang="zh-TW" sz="2400" b="0" dirty="0"/>
          </a:p>
          <a:p>
            <a:pPr algn="just" eaLnBrk="1" hangingPunct="1"/>
            <a:r>
              <a:rPr lang="en-US" altLang="zh-TW" sz="2400" b="0" dirty="0"/>
              <a:t>Normally, component’s pins are inserted into holes on breadboard. Every five holes are connected together by a brass stripe under plastic cover. One of holes is connected to component’s pin and the other holes are for circuit connection with jumpers.</a:t>
            </a:r>
            <a:endParaRPr lang="zh-TW" altLang="en-US" sz="2400" b="0" dirty="0"/>
          </a:p>
          <a:p>
            <a:pPr eaLnBrk="1" hangingPunct="1"/>
            <a:endParaRPr lang="en-US" altLang="zh-TW" sz="24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The Solderless Breadboard in CSIE NCKU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95300" y="881063"/>
            <a:ext cx="9217025" cy="4567237"/>
          </a:xfrm>
        </p:spPr>
        <p:txBody>
          <a:bodyPr/>
          <a:lstStyle/>
          <a:p>
            <a:r>
              <a:rPr lang="en-US" altLang="zh-TW" dirty="0"/>
              <a:t>Top view of the breadboard</a:t>
            </a:r>
            <a:endParaRPr lang="zh-TW" alt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8604" y="1318058"/>
            <a:ext cx="6150415" cy="5373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7495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dirty="0"/>
              <a:t>Various Breadboards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95300" y="1046643"/>
            <a:ext cx="9217025" cy="4567237"/>
          </a:xfrm>
        </p:spPr>
        <p:txBody>
          <a:bodyPr/>
          <a:lstStyle/>
          <a:p>
            <a:pPr eaLnBrk="1" hangingPunct="1"/>
            <a:r>
              <a:rPr lang="en-US" altLang="zh-TW" sz="2400" b="0" dirty="0"/>
              <a:t>Different types of Breadboards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0216F80E-422D-4F9C-B97B-DCC22FE54B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" y="1601780"/>
            <a:ext cx="4216659" cy="4421064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4ACBAF65-CD98-499A-8FF1-95ABC3EE5B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8259" y="1601780"/>
            <a:ext cx="4351509" cy="442106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Top View of the Solderless Breadboard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86930" y="1198516"/>
            <a:ext cx="9217025" cy="4567237"/>
          </a:xfrm>
        </p:spPr>
        <p:txBody>
          <a:bodyPr/>
          <a:lstStyle/>
          <a:p>
            <a:pPr marL="0" indent="0">
              <a:buNone/>
            </a:pPr>
            <a:r>
              <a:rPr lang="en-US" altLang="zh-TW" dirty="0"/>
              <a:t>         : connected                           : </a:t>
            </a:r>
            <a:r>
              <a:rPr lang="en-US" altLang="zh-TW" dirty="0" err="1"/>
              <a:t>disconected</a:t>
            </a:r>
            <a:endParaRPr lang="en-US" altLang="zh-TW" dirty="0"/>
          </a:p>
        </p:txBody>
      </p:sp>
      <p:sp>
        <p:nvSpPr>
          <p:cNvPr id="10" name="矩形 9"/>
          <p:cNvSpPr/>
          <p:nvPr/>
        </p:nvSpPr>
        <p:spPr bwMode="auto">
          <a:xfrm>
            <a:off x="968658" y="1415032"/>
            <a:ext cx="407324" cy="195407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</a:endParaRPr>
          </a:p>
        </p:txBody>
      </p:sp>
      <p:sp>
        <p:nvSpPr>
          <p:cNvPr id="11" name="矩形 10"/>
          <p:cNvSpPr/>
          <p:nvPr/>
        </p:nvSpPr>
        <p:spPr bwMode="auto">
          <a:xfrm flipH="1">
            <a:off x="5020996" y="1413359"/>
            <a:ext cx="407324" cy="195407"/>
          </a:xfrm>
          <a:prstGeom prst="rect">
            <a:avLst/>
          </a:prstGeom>
          <a:noFill/>
          <a:ln w="38100" cap="flat" cmpd="sng" algn="ctr">
            <a:solidFill>
              <a:srgbClr val="0033CC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</a:endParaRPr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AB51AB45-5E8B-436F-8FEC-DB3075104B9E}"/>
              </a:ext>
            </a:extLst>
          </p:cNvPr>
          <p:cNvGrpSpPr/>
          <p:nvPr/>
        </p:nvGrpSpPr>
        <p:grpSpPr>
          <a:xfrm>
            <a:off x="166238" y="1828912"/>
            <a:ext cx="4632959" cy="4857544"/>
            <a:chOff x="166238" y="1828912"/>
            <a:chExt cx="4632959" cy="4857544"/>
          </a:xfrm>
        </p:grpSpPr>
        <p:pic>
          <p:nvPicPr>
            <p:cNvPr id="18" name="圖片 1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6238" y="1828912"/>
              <a:ext cx="4632959" cy="4857544"/>
            </a:xfrm>
            <a:prstGeom prst="rect">
              <a:avLst/>
            </a:prstGeom>
          </p:spPr>
        </p:pic>
        <p:sp>
          <p:nvSpPr>
            <p:cNvPr id="20" name="矩形 19"/>
            <p:cNvSpPr/>
            <p:nvPr/>
          </p:nvSpPr>
          <p:spPr bwMode="auto">
            <a:xfrm>
              <a:off x="263231" y="2154449"/>
              <a:ext cx="2071022" cy="250565"/>
            </a:xfrm>
            <a:prstGeom prst="rect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20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新細明體" pitchFamily="18" charset="-120"/>
              </a:endParaRPr>
            </a:p>
          </p:txBody>
        </p:sp>
        <p:sp>
          <p:nvSpPr>
            <p:cNvPr id="21" name="矩形 20"/>
            <p:cNvSpPr/>
            <p:nvPr/>
          </p:nvSpPr>
          <p:spPr bwMode="auto">
            <a:xfrm>
              <a:off x="297012" y="3644152"/>
              <a:ext cx="930359" cy="137757"/>
            </a:xfrm>
            <a:prstGeom prst="rect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20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新細明體" pitchFamily="18" charset="-120"/>
              </a:endParaRPr>
            </a:p>
          </p:txBody>
        </p:sp>
        <p:sp>
          <p:nvSpPr>
            <p:cNvPr id="25" name="矩形 24"/>
            <p:cNvSpPr/>
            <p:nvPr/>
          </p:nvSpPr>
          <p:spPr bwMode="auto">
            <a:xfrm flipH="1">
              <a:off x="1042532" y="5640874"/>
              <a:ext cx="576469" cy="143460"/>
            </a:xfrm>
            <a:prstGeom prst="rect">
              <a:avLst/>
            </a:prstGeom>
            <a:noFill/>
            <a:ln w="38100" cap="flat" cmpd="sng" algn="ctr">
              <a:solidFill>
                <a:srgbClr val="0033CC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20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新細明體" pitchFamily="18" charset="-120"/>
              </a:endParaRPr>
            </a:p>
          </p:txBody>
        </p:sp>
        <p:sp>
          <p:nvSpPr>
            <p:cNvPr id="27" name="矩形 26"/>
            <p:cNvSpPr/>
            <p:nvPr/>
          </p:nvSpPr>
          <p:spPr bwMode="auto">
            <a:xfrm>
              <a:off x="2183156" y="5057850"/>
              <a:ext cx="172449" cy="286376"/>
            </a:xfrm>
            <a:prstGeom prst="rect">
              <a:avLst/>
            </a:prstGeom>
            <a:noFill/>
            <a:ln w="38100" cap="flat" cmpd="sng" algn="ctr">
              <a:solidFill>
                <a:srgbClr val="0033CC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20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新細明體" pitchFamily="18" charset="-120"/>
              </a:endParaRPr>
            </a:p>
          </p:txBody>
        </p:sp>
        <p:sp>
          <p:nvSpPr>
            <p:cNvPr id="28" name="矩形 27"/>
            <p:cNvSpPr/>
            <p:nvPr/>
          </p:nvSpPr>
          <p:spPr bwMode="auto">
            <a:xfrm>
              <a:off x="3362785" y="2026548"/>
              <a:ext cx="172449" cy="286376"/>
            </a:xfrm>
            <a:prstGeom prst="rect">
              <a:avLst/>
            </a:prstGeom>
            <a:noFill/>
            <a:ln w="38100" cap="flat" cmpd="sng" algn="ctr">
              <a:solidFill>
                <a:srgbClr val="0033CC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20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新細明體" pitchFamily="18" charset="-120"/>
              </a:endParaRPr>
            </a:p>
          </p:txBody>
        </p:sp>
      </p:grpSp>
      <p:grpSp>
        <p:nvGrpSpPr>
          <p:cNvPr id="6" name="群組 5">
            <a:extLst>
              <a:ext uri="{FF2B5EF4-FFF2-40B4-BE49-F238E27FC236}">
                <a16:creationId xmlns:a16="http://schemas.microsoft.com/office/drawing/2014/main" id="{5397F974-B52D-4381-A7A0-6C00CFC30720}"/>
              </a:ext>
            </a:extLst>
          </p:cNvPr>
          <p:cNvGrpSpPr/>
          <p:nvPr/>
        </p:nvGrpSpPr>
        <p:grpSpPr>
          <a:xfrm>
            <a:off x="4925983" y="1823609"/>
            <a:ext cx="4786342" cy="4862847"/>
            <a:chOff x="4925983" y="1823609"/>
            <a:chExt cx="4786342" cy="4862847"/>
          </a:xfrm>
        </p:grpSpPr>
        <p:pic>
          <p:nvPicPr>
            <p:cNvPr id="30" name="圖片 2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25983" y="1823609"/>
              <a:ext cx="4786342" cy="4862847"/>
            </a:xfrm>
            <a:prstGeom prst="rect">
              <a:avLst/>
            </a:prstGeom>
          </p:spPr>
        </p:pic>
        <p:sp>
          <p:nvSpPr>
            <p:cNvPr id="31" name="矩形 30"/>
            <p:cNvSpPr/>
            <p:nvPr/>
          </p:nvSpPr>
          <p:spPr bwMode="auto">
            <a:xfrm>
              <a:off x="4972164" y="2226732"/>
              <a:ext cx="4613375" cy="302737"/>
            </a:xfrm>
            <a:prstGeom prst="rect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20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新細明體" pitchFamily="18" charset="-120"/>
              </a:endParaRPr>
            </a:p>
          </p:txBody>
        </p:sp>
        <p:sp>
          <p:nvSpPr>
            <p:cNvPr id="32" name="矩形 31"/>
            <p:cNvSpPr/>
            <p:nvPr/>
          </p:nvSpPr>
          <p:spPr bwMode="auto">
            <a:xfrm>
              <a:off x="8615721" y="3847352"/>
              <a:ext cx="129310" cy="937084"/>
            </a:xfrm>
            <a:prstGeom prst="rect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20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新細明體" pitchFamily="18" charset="-120"/>
              </a:endParaRPr>
            </a:p>
          </p:txBody>
        </p:sp>
        <p:sp>
          <p:nvSpPr>
            <p:cNvPr id="34" name="矩形 33"/>
            <p:cNvSpPr/>
            <p:nvPr/>
          </p:nvSpPr>
          <p:spPr bwMode="auto">
            <a:xfrm flipH="1">
              <a:off x="7000388" y="6389219"/>
              <a:ext cx="580859" cy="168600"/>
            </a:xfrm>
            <a:prstGeom prst="rect">
              <a:avLst/>
            </a:prstGeom>
            <a:noFill/>
            <a:ln w="38100" cap="flat" cmpd="sng" algn="ctr">
              <a:solidFill>
                <a:srgbClr val="0033CC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20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新細明體" pitchFamily="18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280590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Line 41"/>
          <p:cNvSpPr>
            <a:spLocks noChangeShapeType="1"/>
          </p:cNvSpPr>
          <p:nvPr/>
        </p:nvSpPr>
        <p:spPr bwMode="auto">
          <a:xfrm>
            <a:off x="5208822" y="6030772"/>
            <a:ext cx="11880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95" name="Line 41"/>
          <p:cNvSpPr>
            <a:spLocks noChangeShapeType="1"/>
          </p:cNvSpPr>
          <p:nvPr/>
        </p:nvSpPr>
        <p:spPr bwMode="auto">
          <a:xfrm>
            <a:off x="3366165" y="6035388"/>
            <a:ext cx="11880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31" name="Line 41"/>
          <p:cNvSpPr>
            <a:spLocks noChangeShapeType="1"/>
          </p:cNvSpPr>
          <p:nvPr/>
        </p:nvSpPr>
        <p:spPr bwMode="auto">
          <a:xfrm>
            <a:off x="3367631" y="5755890"/>
            <a:ext cx="11880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30" name="Line 41"/>
          <p:cNvSpPr>
            <a:spLocks noChangeShapeType="1"/>
          </p:cNvSpPr>
          <p:nvPr/>
        </p:nvSpPr>
        <p:spPr bwMode="auto">
          <a:xfrm>
            <a:off x="3377162" y="5508236"/>
            <a:ext cx="11880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29" name="Line 41"/>
          <p:cNvSpPr>
            <a:spLocks noChangeShapeType="1"/>
          </p:cNvSpPr>
          <p:nvPr/>
        </p:nvSpPr>
        <p:spPr bwMode="auto">
          <a:xfrm>
            <a:off x="3386694" y="5260581"/>
            <a:ext cx="11880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28" name="Line 41"/>
          <p:cNvSpPr>
            <a:spLocks noChangeShapeType="1"/>
          </p:cNvSpPr>
          <p:nvPr/>
        </p:nvSpPr>
        <p:spPr bwMode="auto">
          <a:xfrm>
            <a:off x="3391463" y="5003401"/>
            <a:ext cx="11880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27" name="Line 41"/>
          <p:cNvSpPr>
            <a:spLocks noChangeShapeType="1"/>
          </p:cNvSpPr>
          <p:nvPr/>
        </p:nvSpPr>
        <p:spPr bwMode="auto">
          <a:xfrm>
            <a:off x="3381945" y="4755746"/>
            <a:ext cx="11880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26" name="Line 41"/>
          <p:cNvSpPr>
            <a:spLocks noChangeShapeType="1"/>
          </p:cNvSpPr>
          <p:nvPr/>
        </p:nvSpPr>
        <p:spPr bwMode="auto">
          <a:xfrm>
            <a:off x="3381951" y="4503331"/>
            <a:ext cx="11880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80" name="Line 41"/>
          <p:cNvSpPr>
            <a:spLocks noChangeShapeType="1"/>
          </p:cNvSpPr>
          <p:nvPr/>
        </p:nvSpPr>
        <p:spPr bwMode="auto">
          <a:xfrm>
            <a:off x="3330000" y="3831386"/>
            <a:ext cx="30960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pic>
        <p:nvPicPr>
          <p:cNvPr id="45" name="圖片 4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813"/>
          <a:stretch/>
        </p:blipFill>
        <p:spPr>
          <a:xfrm>
            <a:off x="3154522" y="1037397"/>
            <a:ext cx="4632959" cy="2389294"/>
          </a:xfrm>
          <a:prstGeom prst="rect">
            <a:avLst/>
          </a:prstGeom>
        </p:spPr>
      </p:pic>
      <p:sp>
        <p:nvSpPr>
          <p:cNvPr id="17412" name="Rectangle 4"/>
          <p:cNvSpPr>
            <a:spLocks noChangeArrowheads="1"/>
          </p:cNvSpPr>
          <p:nvPr/>
        </p:nvSpPr>
        <p:spPr bwMode="auto">
          <a:xfrm>
            <a:off x="2686051" y="903634"/>
            <a:ext cx="504825" cy="288131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endParaRPr lang="zh-TW" altLang="en-US"/>
          </a:p>
        </p:txBody>
      </p:sp>
      <p:sp>
        <p:nvSpPr>
          <p:cNvPr id="17415" name="Line 7"/>
          <p:cNvSpPr>
            <a:spLocks noChangeShapeType="1"/>
          </p:cNvSpPr>
          <p:nvPr/>
        </p:nvSpPr>
        <p:spPr bwMode="auto">
          <a:xfrm>
            <a:off x="1036638" y="3897522"/>
            <a:ext cx="360362" cy="15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7416" name="Line 8"/>
          <p:cNvSpPr>
            <a:spLocks noChangeShapeType="1"/>
          </p:cNvSpPr>
          <p:nvPr/>
        </p:nvSpPr>
        <p:spPr bwMode="auto">
          <a:xfrm>
            <a:off x="1109663" y="4093544"/>
            <a:ext cx="215900" cy="15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7417" name="Freeform 9"/>
          <p:cNvSpPr>
            <a:spLocks/>
          </p:cNvSpPr>
          <p:nvPr/>
        </p:nvSpPr>
        <p:spPr bwMode="auto">
          <a:xfrm>
            <a:off x="1241426" y="3444258"/>
            <a:ext cx="790575" cy="865187"/>
          </a:xfrm>
          <a:custGeom>
            <a:avLst/>
            <a:gdLst>
              <a:gd name="T0" fmla="*/ 0 w 498"/>
              <a:gd name="T1" fmla="*/ 433387 h 545"/>
              <a:gd name="T2" fmla="*/ 0 w 498"/>
              <a:gd name="T3" fmla="*/ 0 h 545"/>
              <a:gd name="T4" fmla="*/ 790575 w 498"/>
              <a:gd name="T5" fmla="*/ 0 h 545"/>
              <a:gd name="T6" fmla="*/ 790575 w 498"/>
              <a:gd name="T7" fmla="*/ 865187 h 545"/>
              <a:gd name="T8" fmla="*/ 0 w 498"/>
              <a:gd name="T9" fmla="*/ 865187 h 545"/>
              <a:gd name="T10" fmla="*/ 0 w 498"/>
              <a:gd name="T11" fmla="*/ 649287 h 545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498" h="545">
                <a:moveTo>
                  <a:pt x="0" y="273"/>
                </a:moveTo>
                <a:lnTo>
                  <a:pt x="0" y="0"/>
                </a:lnTo>
                <a:lnTo>
                  <a:pt x="498" y="0"/>
                </a:lnTo>
                <a:lnTo>
                  <a:pt x="498" y="545"/>
                </a:lnTo>
                <a:lnTo>
                  <a:pt x="0" y="545"/>
                </a:lnTo>
                <a:lnTo>
                  <a:pt x="0" y="409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7418" name="Text Box 10"/>
          <p:cNvSpPr txBox="1">
            <a:spLocks noChangeArrowheads="1"/>
          </p:cNvSpPr>
          <p:nvPr/>
        </p:nvSpPr>
        <p:spPr bwMode="auto">
          <a:xfrm>
            <a:off x="753877" y="3615224"/>
            <a:ext cx="333746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r>
              <a:rPr lang="en-US" altLang="zh-TW" dirty="0"/>
              <a:t>+</a:t>
            </a:r>
          </a:p>
          <a:p>
            <a:pPr algn="ctr" eaLnBrk="1" hangingPunct="1"/>
            <a:r>
              <a:rPr lang="en-US" altLang="zh-TW" dirty="0"/>
              <a:t>-</a:t>
            </a:r>
          </a:p>
        </p:txBody>
      </p:sp>
      <p:sp>
        <p:nvSpPr>
          <p:cNvPr id="17419" name="Text Box 11"/>
          <p:cNvSpPr txBox="1">
            <a:spLocks noChangeArrowheads="1"/>
          </p:cNvSpPr>
          <p:nvPr/>
        </p:nvSpPr>
        <p:spPr bwMode="auto">
          <a:xfrm>
            <a:off x="341313" y="3782394"/>
            <a:ext cx="569387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en-US" altLang="zh-TW"/>
              <a:t>5 V</a:t>
            </a:r>
          </a:p>
        </p:txBody>
      </p:sp>
      <p:sp>
        <p:nvSpPr>
          <p:cNvPr id="17420" name="Rectangle 12"/>
          <p:cNvSpPr>
            <a:spLocks noChangeArrowheads="1"/>
          </p:cNvSpPr>
          <p:nvPr/>
        </p:nvSpPr>
        <p:spPr bwMode="auto">
          <a:xfrm>
            <a:off x="1851210" y="3709790"/>
            <a:ext cx="504825" cy="4730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endParaRPr lang="zh-TW" altLang="zh-TW"/>
          </a:p>
        </p:txBody>
      </p:sp>
      <p:sp>
        <p:nvSpPr>
          <p:cNvPr id="17421" name="Freeform 13"/>
          <p:cNvSpPr>
            <a:spLocks/>
          </p:cNvSpPr>
          <p:nvPr/>
        </p:nvSpPr>
        <p:spPr bwMode="auto">
          <a:xfrm>
            <a:off x="1980442" y="3688527"/>
            <a:ext cx="77787" cy="471488"/>
          </a:xfrm>
          <a:custGeom>
            <a:avLst/>
            <a:gdLst>
              <a:gd name="T0" fmla="*/ 77787 w 49"/>
              <a:gd name="T1" fmla="*/ 0 h 297"/>
              <a:gd name="T2" fmla="*/ 12700 w 49"/>
              <a:gd name="T3" fmla="*/ 112713 h 297"/>
              <a:gd name="T4" fmla="*/ 77787 w 49"/>
              <a:gd name="T5" fmla="*/ 225425 h 297"/>
              <a:gd name="T6" fmla="*/ 0 w 49"/>
              <a:gd name="T7" fmla="*/ 358775 h 297"/>
              <a:gd name="T8" fmla="*/ 65087 w 49"/>
              <a:gd name="T9" fmla="*/ 471488 h 29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49" h="297">
                <a:moveTo>
                  <a:pt x="49" y="0"/>
                </a:moveTo>
                <a:lnTo>
                  <a:pt x="8" y="71"/>
                </a:lnTo>
                <a:lnTo>
                  <a:pt x="49" y="142"/>
                </a:lnTo>
                <a:lnTo>
                  <a:pt x="0" y="226"/>
                </a:lnTo>
                <a:lnTo>
                  <a:pt x="41" y="297"/>
                </a:lnTo>
              </a:path>
            </a:pathLst>
          </a:custGeom>
          <a:noFill/>
          <a:ln w="38100" cap="flat" cmpd="sng">
            <a:solidFill>
              <a:srgbClr val="99336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7422" name="Text Box 14"/>
          <p:cNvSpPr txBox="1">
            <a:spLocks noChangeArrowheads="1"/>
          </p:cNvSpPr>
          <p:nvPr/>
        </p:nvSpPr>
        <p:spPr bwMode="auto">
          <a:xfrm>
            <a:off x="2321983" y="3734146"/>
            <a:ext cx="569387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en-US" altLang="zh-TW" dirty="0"/>
              <a:t>5 V</a:t>
            </a:r>
          </a:p>
        </p:txBody>
      </p:sp>
      <p:sp>
        <p:nvSpPr>
          <p:cNvPr id="17423" name="Line 15"/>
          <p:cNvSpPr>
            <a:spLocks noChangeShapeType="1"/>
          </p:cNvSpPr>
          <p:nvPr/>
        </p:nvSpPr>
        <p:spPr bwMode="auto">
          <a:xfrm>
            <a:off x="3680214" y="1467793"/>
            <a:ext cx="567786" cy="1042722"/>
          </a:xfrm>
          <a:prstGeom prst="line">
            <a:avLst/>
          </a:prstGeom>
          <a:noFill/>
          <a:ln w="38100">
            <a:solidFill>
              <a:srgbClr val="FF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7424" name="Line 16"/>
          <p:cNvSpPr>
            <a:spLocks noChangeShapeType="1"/>
          </p:cNvSpPr>
          <p:nvPr/>
        </p:nvSpPr>
        <p:spPr bwMode="auto">
          <a:xfrm flipH="1">
            <a:off x="4661719" y="1341652"/>
            <a:ext cx="140549" cy="570275"/>
          </a:xfrm>
          <a:prstGeom prst="line">
            <a:avLst/>
          </a:prstGeom>
          <a:noFill/>
          <a:ln w="38100">
            <a:solidFill>
              <a:srgbClr val="FF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7425" name="Text Box 19"/>
          <p:cNvSpPr txBox="1">
            <a:spLocks noChangeArrowheads="1"/>
          </p:cNvSpPr>
          <p:nvPr/>
        </p:nvSpPr>
        <p:spPr bwMode="auto">
          <a:xfrm>
            <a:off x="650876" y="1219546"/>
            <a:ext cx="569387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en-US" altLang="zh-TW"/>
              <a:t>5 V</a:t>
            </a:r>
          </a:p>
        </p:txBody>
      </p:sp>
      <p:sp>
        <p:nvSpPr>
          <p:cNvPr id="17426" name="Line 21"/>
          <p:cNvSpPr>
            <a:spLocks noChangeShapeType="1"/>
          </p:cNvSpPr>
          <p:nvPr/>
        </p:nvSpPr>
        <p:spPr bwMode="auto">
          <a:xfrm flipH="1">
            <a:off x="1368425" y="1465608"/>
            <a:ext cx="1968500" cy="325438"/>
          </a:xfrm>
          <a:prstGeom prst="line">
            <a:avLst/>
          </a:prstGeom>
          <a:noFill/>
          <a:ln w="38100">
            <a:solidFill>
              <a:srgbClr val="FF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7427" name="Oval 22"/>
          <p:cNvSpPr>
            <a:spLocks noChangeArrowheads="1"/>
          </p:cNvSpPr>
          <p:nvPr/>
        </p:nvSpPr>
        <p:spPr bwMode="auto">
          <a:xfrm>
            <a:off x="1354138" y="1622771"/>
            <a:ext cx="88900" cy="88900"/>
          </a:xfrm>
          <a:prstGeom prst="ellipse">
            <a:avLst/>
          </a:prstGeom>
          <a:solidFill>
            <a:srgbClr val="FF9900"/>
          </a:solidFill>
          <a:ln w="9525">
            <a:solidFill>
              <a:srgbClr val="FF99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endParaRPr lang="zh-TW" altLang="en-US"/>
          </a:p>
        </p:txBody>
      </p:sp>
      <p:sp>
        <p:nvSpPr>
          <p:cNvPr id="17428" name="Text Box 23"/>
          <p:cNvSpPr txBox="1">
            <a:spLocks noChangeArrowheads="1"/>
          </p:cNvSpPr>
          <p:nvPr/>
        </p:nvSpPr>
        <p:spPr bwMode="auto">
          <a:xfrm>
            <a:off x="2040915" y="3392658"/>
            <a:ext cx="3540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en-US" altLang="zh-TW" sz="2400" dirty="0"/>
              <a:t>e</a:t>
            </a:r>
          </a:p>
        </p:txBody>
      </p:sp>
      <p:sp>
        <p:nvSpPr>
          <p:cNvPr id="17429" name="Text Box 24"/>
          <p:cNvSpPr txBox="1">
            <a:spLocks noChangeArrowheads="1"/>
          </p:cNvSpPr>
          <p:nvPr/>
        </p:nvSpPr>
        <p:spPr bwMode="auto">
          <a:xfrm>
            <a:off x="4448256" y="1797323"/>
            <a:ext cx="3540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en-US" altLang="zh-TW" sz="2400" dirty="0"/>
              <a:t>e</a:t>
            </a:r>
          </a:p>
        </p:txBody>
      </p:sp>
      <p:sp>
        <p:nvSpPr>
          <p:cNvPr id="17430" name="Text Box 25"/>
          <p:cNvSpPr txBox="1">
            <a:spLocks noChangeArrowheads="1"/>
          </p:cNvSpPr>
          <p:nvPr/>
        </p:nvSpPr>
        <p:spPr bwMode="auto">
          <a:xfrm>
            <a:off x="2052376" y="3934201"/>
            <a:ext cx="2857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en-US" altLang="zh-TW" sz="2400"/>
              <a:t>f</a:t>
            </a:r>
          </a:p>
        </p:txBody>
      </p:sp>
      <p:sp>
        <p:nvSpPr>
          <p:cNvPr id="17431" name="Text Box 26"/>
          <p:cNvSpPr txBox="1">
            <a:spLocks noChangeArrowheads="1"/>
          </p:cNvSpPr>
          <p:nvPr/>
        </p:nvSpPr>
        <p:spPr bwMode="auto">
          <a:xfrm>
            <a:off x="4221469" y="2389376"/>
            <a:ext cx="2857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en-US" altLang="zh-TW" sz="2400" dirty="0"/>
              <a:t>f</a:t>
            </a:r>
          </a:p>
        </p:txBody>
      </p:sp>
      <p:sp>
        <p:nvSpPr>
          <p:cNvPr id="17432" name="Freeform 27"/>
          <p:cNvSpPr>
            <a:spLocks/>
          </p:cNvSpPr>
          <p:nvPr/>
        </p:nvSpPr>
        <p:spPr bwMode="auto">
          <a:xfrm flipV="1">
            <a:off x="4467141" y="2185774"/>
            <a:ext cx="77788" cy="471487"/>
          </a:xfrm>
          <a:custGeom>
            <a:avLst/>
            <a:gdLst>
              <a:gd name="T0" fmla="*/ 77788 w 49"/>
              <a:gd name="T1" fmla="*/ 0 h 297"/>
              <a:gd name="T2" fmla="*/ 12700 w 49"/>
              <a:gd name="T3" fmla="*/ 112712 h 297"/>
              <a:gd name="T4" fmla="*/ 77788 w 49"/>
              <a:gd name="T5" fmla="*/ 225425 h 297"/>
              <a:gd name="T6" fmla="*/ 0 w 49"/>
              <a:gd name="T7" fmla="*/ 358775 h 297"/>
              <a:gd name="T8" fmla="*/ 65088 w 49"/>
              <a:gd name="T9" fmla="*/ 471487 h 29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49" h="297">
                <a:moveTo>
                  <a:pt x="49" y="0"/>
                </a:moveTo>
                <a:lnTo>
                  <a:pt x="8" y="71"/>
                </a:lnTo>
                <a:lnTo>
                  <a:pt x="49" y="142"/>
                </a:lnTo>
                <a:lnTo>
                  <a:pt x="0" y="226"/>
                </a:lnTo>
                <a:lnTo>
                  <a:pt x="41" y="297"/>
                </a:lnTo>
              </a:path>
            </a:pathLst>
          </a:custGeom>
          <a:noFill/>
          <a:ln w="38100">
            <a:solidFill>
              <a:srgbClr val="99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7436" name="AutoShape 31"/>
          <p:cNvSpPr>
            <a:spLocks noChangeArrowheads="1"/>
          </p:cNvSpPr>
          <p:nvPr/>
        </p:nvSpPr>
        <p:spPr bwMode="auto">
          <a:xfrm>
            <a:off x="1752601" y="2300633"/>
            <a:ext cx="1120775" cy="958850"/>
          </a:xfrm>
          <a:custGeom>
            <a:avLst/>
            <a:gdLst>
              <a:gd name="T0" fmla="*/ 784854 w 21600"/>
              <a:gd name="T1" fmla="*/ 0 h 21600"/>
              <a:gd name="T2" fmla="*/ 784854 w 21600"/>
              <a:gd name="T3" fmla="*/ 539708 h 21600"/>
              <a:gd name="T4" fmla="*/ 167961 w 21600"/>
              <a:gd name="T5" fmla="*/ 958850 h 21600"/>
              <a:gd name="T6" fmla="*/ 1120775 w 21600"/>
              <a:gd name="T7" fmla="*/ 269854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2912 h 21600"/>
              <a:gd name="T14" fmla="*/ 18227 w 21600"/>
              <a:gd name="T15" fmla="*/ 9246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lnTo>
                  <a:pt x="21600" y="6079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7437" name="AutoShape 32"/>
          <p:cNvSpPr>
            <a:spLocks noChangeArrowheads="1"/>
          </p:cNvSpPr>
          <p:nvPr/>
        </p:nvSpPr>
        <p:spPr bwMode="auto">
          <a:xfrm flipV="1">
            <a:off x="1812926" y="4379290"/>
            <a:ext cx="1120775" cy="958850"/>
          </a:xfrm>
          <a:custGeom>
            <a:avLst/>
            <a:gdLst>
              <a:gd name="T0" fmla="*/ 784854 w 21600"/>
              <a:gd name="T1" fmla="*/ 0 h 21600"/>
              <a:gd name="T2" fmla="*/ 784854 w 21600"/>
              <a:gd name="T3" fmla="*/ 539708 h 21600"/>
              <a:gd name="T4" fmla="*/ 167961 w 21600"/>
              <a:gd name="T5" fmla="*/ 958850 h 21600"/>
              <a:gd name="T6" fmla="*/ 1120775 w 21600"/>
              <a:gd name="T7" fmla="*/ 269854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2912 h 21600"/>
              <a:gd name="T14" fmla="*/ 18227 w 21600"/>
              <a:gd name="T15" fmla="*/ 9246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lnTo>
                  <a:pt x="21600" y="6079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pic>
        <p:nvPicPr>
          <p:cNvPr id="17441" name="Picture 36" descr="MCj04326430000[1]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276" y="1179859"/>
            <a:ext cx="657225" cy="65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42" name="Line 20"/>
          <p:cNvSpPr>
            <a:spLocks noChangeShapeType="1"/>
          </p:cNvSpPr>
          <p:nvPr/>
        </p:nvSpPr>
        <p:spPr bwMode="auto">
          <a:xfrm flipH="1" flipV="1">
            <a:off x="1349376" y="1249709"/>
            <a:ext cx="2119313" cy="34925"/>
          </a:xfrm>
          <a:prstGeom prst="line">
            <a:avLst/>
          </a:prstGeom>
          <a:noFill/>
          <a:ln w="38100">
            <a:solidFill>
              <a:srgbClr val="FF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pic>
        <p:nvPicPr>
          <p:cNvPr id="17443" name="Picture 37" descr="MCj04325980000[1]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063" y="1640234"/>
            <a:ext cx="676275" cy="67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45" name="Line 39"/>
          <p:cNvSpPr>
            <a:spLocks noChangeShapeType="1"/>
          </p:cNvSpPr>
          <p:nvPr/>
        </p:nvSpPr>
        <p:spPr bwMode="auto">
          <a:xfrm rot="5400000">
            <a:off x="6049075" y="2412212"/>
            <a:ext cx="0" cy="684000"/>
          </a:xfrm>
          <a:prstGeom prst="line">
            <a:avLst/>
          </a:prstGeom>
          <a:noFill/>
          <a:ln w="254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7447" name="Line 41"/>
          <p:cNvSpPr>
            <a:spLocks noChangeShapeType="1"/>
          </p:cNvSpPr>
          <p:nvPr/>
        </p:nvSpPr>
        <p:spPr bwMode="auto">
          <a:xfrm>
            <a:off x="3488748" y="1284634"/>
            <a:ext cx="4104000" cy="0"/>
          </a:xfrm>
          <a:prstGeom prst="line">
            <a:avLst/>
          </a:prstGeom>
          <a:noFill/>
          <a:ln w="254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7448" name="Line 42"/>
          <p:cNvSpPr>
            <a:spLocks noChangeShapeType="1"/>
          </p:cNvSpPr>
          <p:nvPr/>
        </p:nvSpPr>
        <p:spPr bwMode="auto">
          <a:xfrm>
            <a:off x="5649769" y="1434618"/>
            <a:ext cx="1944000" cy="0"/>
          </a:xfrm>
          <a:prstGeom prst="line">
            <a:avLst/>
          </a:prstGeom>
          <a:noFill/>
          <a:ln w="254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2" name="標題 1"/>
          <p:cNvSpPr txBox="1">
            <a:spLocks/>
          </p:cNvSpPr>
          <p:nvPr/>
        </p:nvSpPr>
        <p:spPr>
          <a:xfrm>
            <a:off x="475422" y="228118"/>
            <a:ext cx="9217025" cy="12065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r>
              <a:rPr lang="en-US" altLang="zh-TW" kern="0" dirty="0" smtClean="0"/>
              <a:t>Connection of the Solderless Breadboard</a:t>
            </a:r>
            <a:endParaRPr lang="zh-TW" altLang="en-US" kern="0" dirty="0"/>
          </a:p>
        </p:txBody>
      </p:sp>
      <p:sp>
        <p:nvSpPr>
          <p:cNvPr id="43" name="Text Box 74"/>
          <p:cNvSpPr txBox="1">
            <a:spLocks noChangeArrowheads="1"/>
          </p:cNvSpPr>
          <p:nvPr/>
        </p:nvSpPr>
        <p:spPr bwMode="auto">
          <a:xfrm>
            <a:off x="6605188" y="3615224"/>
            <a:ext cx="755335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en-US" altLang="zh-TW" dirty="0">
                <a:solidFill>
                  <a:srgbClr val="FF3300"/>
                </a:solidFill>
              </a:rPr>
              <a:t>VCC</a:t>
            </a:r>
          </a:p>
          <a:p>
            <a:pPr eaLnBrk="1" hangingPunct="1"/>
            <a:r>
              <a:rPr lang="en-US" altLang="zh-TW" dirty="0" smtClean="0">
                <a:solidFill>
                  <a:srgbClr val="00B050"/>
                </a:solidFill>
              </a:rPr>
              <a:t>GND</a:t>
            </a:r>
            <a:endParaRPr lang="en-US" altLang="zh-TW" dirty="0">
              <a:solidFill>
                <a:srgbClr val="00B050"/>
              </a:solidFill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4709574" y="3852912"/>
            <a:ext cx="4030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 smtClean="0"/>
              <a:t>V1</a:t>
            </a:r>
            <a:endParaRPr lang="zh-TW" altLang="en-US" sz="1200" dirty="0"/>
          </a:p>
        </p:txBody>
      </p:sp>
      <p:grpSp>
        <p:nvGrpSpPr>
          <p:cNvPr id="5" name="群組 4"/>
          <p:cNvGrpSpPr/>
          <p:nvPr/>
        </p:nvGrpSpPr>
        <p:grpSpPr>
          <a:xfrm>
            <a:off x="3240000" y="3738329"/>
            <a:ext cx="1440000" cy="180000"/>
            <a:chOff x="3240000" y="3960000"/>
            <a:chExt cx="1440000" cy="180000"/>
          </a:xfrm>
          <a:solidFill>
            <a:schemeClr val="bg1"/>
          </a:solidFill>
        </p:grpSpPr>
        <p:sp>
          <p:nvSpPr>
            <p:cNvPr id="3" name="橢圓 2"/>
            <p:cNvSpPr/>
            <p:nvPr/>
          </p:nvSpPr>
          <p:spPr bwMode="auto">
            <a:xfrm>
              <a:off x="3240000" y="3960000"/>
              <a:ext cx="180000" cy="180000"/>
            </a:xfrm>
            <a:prstGeom prst="ellipse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新細明體" pitchFamily="18" charset="-120"/>
              </a:endParaRPr>
            </a:p>
          </p:txBody>
        </p:sp>
        <p:sp>
          <p:nvSpPr>
            <p:cNvPr id="52" name="橢圓 51"/>
            <p:cNvSpPr/>
            <p:nvPr/>
          </p:nvSpPr>
          <p:spPr bwMode="auto">
            <a:xfrm>
              <a:off x="3492000" y="3960000"/>
              <a:ext cx="180000" cy="180000"/>
            </a:xfrm>
            <a:prstGeom prst="ellipse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新細明體" pitchFamily="18" charset="-120"/>
              </a:endParaRPr>
            </a:p>
          </p:txBody>
        </p:sp>
        <p:sp>
          <p:nvSpPr>
            <p:cNvPr id="54" name="橢圓 53"/>
            <p:cNvSpPr/>
            <p:nvPr/>
          </p:nvSpPr>
          <p:spPr bwMode="auto">
            <a:xfrm>
              <a:off x="3744000" y="3960000"/>
              <a:ext cx="180000" cy="180000"/>
            </a:xfrm>
            <a:prstGeom prst="ellipse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新細明體" pitchFamily="18" charset="-120"/>
              </a:endParaRPr>
            </a:p>
          </p:txBody>
        </p:sp>
        <p:sp>
          <p:nvSpPr>
            <p:cNvPr id="55" name="橢圓 54"/>
            <p:cNvSpPr/>
            <p:nvPr/>
          </p:nvSpPr>
          <p:spPr bwMode="auto">
            <a:xfrm>
              <a:off x="3996000" y="3960000"/>
              <a:ext cx="180000" cy="180000"/>
            </a:xfrm>
            <a:prstGeom prst="ellipse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新細明體" pitchFamily="18" charset="-120"/>
              </a:endParaRPr>
            </a:p>
          </p:txBody>
        </p:sp>
        <p:sp>
          <p:nvSpPr>
            <p:cNvPr id="56" name="橢圓 55"/>
            <p:cNvSpPr/>
            <p:nvPr/>
          </p:nvSpPr>
          <p:spPr bwMode="auto">
            <a:xfrm>
              <a:off x="4248000" y="3960000"/>
              <a:ext cx="180000" cy="180000"/>
            </a:xfrm>
            <a:prstGeom prst="ellipse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新細明體" pitchFamily="18" charset="-120"/>
              </a:endParaRPr>
            </a:p>
          </p:txBody>
        </p:sp>
        <p:sp>
          <p:nvSpPr>
            <p:cNvPr id="57" name="橢圓 56"/>
            <p:cNvSpPr/>
            <p:nvPr/>
          </p:nvSpPr>
          <p:spPr bwMode="auto">
            <a:xfrm>
              <a:off x="4500000" y="3960000"/>
              <a:ext cx="180000" cy="180000"/>
            </a:xfrm>
            <a:prstGeom prst="ellipse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新細明體" pitchFamily="18" charset="-120"/>
              </a:endParaRPr>
            </a:p>
          </p:txBody>
        </p:sp>
      </p:grpSp>
      <p:grpSp>
        <p:nvGrpSpPr>
          <p:cNvPr id="6" name="群組 5"/>
          <p:cNvGrpSpPr/>
          <p:nvPr/>
        </p:nvGrpSpPr>
        <p:grpSpPr>
          <a:xfrm>
            <a:off x="5083007" y="3738329"/>
            <a:ext cx="1440000" cy="180000"/>
            <a:chOff x="5083007" y="3738329"/>
            <a:chExt cx="1440000" cy="180000"/>
          </a:xfrm>
          <a:solidFill>
            <a:schemeClr val="bg1"/>
          </a:solidFill>
        </p:grpSpPr>
        <p:sp>
          <p:nvSpPr>
            <p:cNvPr id="58" name="橢圓 57"/>
            <p:cNvSpPr/>
            <p:nvPr/>
          </p:nvSpPr>
          <p:spPr bwMode="auto">
            <a:xfrm>
              <a:off x="5083007" y="3738329"/>
              <a:ext cx="180000" cy="180000"/>
            </a:xfrm>
            <a:prstGeom prst="ellipse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新細明體" pitchFamily="18" charset="-120"/>
              </a:endParaRPr>
            </a:p>
          </p:txBody>
        </p:sp>
        <p:sp>
          <p:nvSpPr>
            <p:cNvPr id="59" name="橢圓 58"/>
            <p:cNvSpPr/>
            <p:nvPr/>
          </p:nvSpPr>
          <p:spPr bwMode="auto">
            <a:xfrm>
              <a:off x="5335007" y="3738329"/>
              <a:ext cx="180000" cy="180000"/>
            </a:xfrm>
            <a:prstGeom prst="ellipse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新細明體" pitchFamily="18" charset="-120"/>
              </a:endParaRPr>
            </a:p>
          </p:txBody>
        </p:sp>
        <p:sp>
          <p:nvSpPr>
            <p:cNvPr id="60" name="橢圓 59"/>
            <p:cNvSpPr/>
            <p:nvPr/>
          </p:nvSpPr>
          <p:spPr bwMode="auto">
            <a:xfrm>
              <a:off x="5587007" y="3738329"/>
              <a:ext cx="180000" cy="180000"/>
            </a:xfrm>
            <a:prstGeom prst="ellipse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新細明體" pitchFamily="18" charset="-120"/>
              </a:endParaRPr>
            </a:p>
          </p:txBody>
        </p:sp>
        <p:sp>
          <p:nvSpPr>
            <p:cNvPr id="61" name="橢圓 60"/>
            <p:cNvSpPr/>
            <p:nvPr/>
          </p:nvSpPr>
          <p:spPr bwMode="auto">
            <a:xfrm>
              <a:off x="5839007" y="3738329"/>
              <a:ext cx="180000" cy="180000"/>
            </a:xfrm>
            <a:prstGeom prst="ellipse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新細明體" pitchFamily="18" charset="-120"/>
              </a:endParaRPr>
            </a:p>
          </p:txBody>
        </p:sp>
        <p:sp>
          <p:nvSpPr>
            <p:cNvPr id="62" name="橢圓 61"/>
            <p:cNvSpPr/>
            <p:nvPr/>
          </p:nvSpPr>
          <p:spPr bwMode="auto">
            <a:xfrm>
              <a:off x="6091007" y="3738329"/>
              <a:ext cx="180000" cy="180000"/>
            </a:xfrm>
            <a:prstGeom prst="ellipse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新細明體" pitchFamily="18" charset="-120"/>
              </a:endParaRPr>
            </a:p>
          </p:txBody>
        </p:sp>
        <p:sp>
          <p:nvSpPr>
            <p:cNvPr id="63" name="橢圓 62"/>
            <p:cNvSpPr/>
            <p:nvPr/>
          </p:nvSpPr>
          <p:spPr bwMode="auto">
            <a:xfrm>
              <a:off x="6343007" y="3738329"/>
              <a:ext cx="180000" cy="180000"/>
            </a:xfrm>
            <a:prstGeom prst="ellipse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新細明體" pitchFamily="18" charset="-120"/>
              </a:endParaRPr>
            </a:p>
          </p:txBody>
        </p:sp>
      </p:grpSp>
      <p:sp>
        <p:nvSpPr>
          <p:cNvPr id="82" name="Line 41"/>
          <p:cNvSpPr>
            <a:spLocks noChangeShapeType="1"/>
          </p:cNvSpPr>
          <p:nvPr/>
        </p:nvSpPr>
        <p:spPr bwMode="auto">
          <a:xfrm>
            <a:off x="3343857" y="4122328"/>
            <a:ext cx="30960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grpSp>
        <p:nvGrpSpPr>
          <p:cNvPr id="66" name="群組 65"/>
          <p:cNvGrpSpPr/>
          <p:nvPr/>
        </p:nvGrpSpPr>
        <p:grpSpPr>
          <a:xfrm>
            <a:off x="3247219" y="4026329"/>
            <a:ext cx="1440000" cy="180000"/>
            <a:chOff x="3240000" y="3960000"/>
            <a:chExt cx="1440000" cy="180000"/>
          </a:xfrm>
          <a:solidFill>
            <a:schemeClr val="bg1"/>
          </a:solidFill>
        </p:grpSpPr>
        <p:sp>
          <p:nvSpPr>
            <p:cNvPr id="67" name="橢圓 66"/>
            <p:cNvSpPr/>
            <p:nvPr/>
          </p:nvSpPr>
          <p:spPr bwMode="auto">
            <a:xfrm>
              <a:off x="3240000" y="3960000"/>
              <a:ext cx="180000" cy="180000"/>
            </a:xfrm>
            <a:prstGeom prst="ellipse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新細明體" pitchFamily="18" charset="-120"/>
              </a:endParaRPr>
            </a:p>
          </p:txBody>
        </p:sp>
        <p:sp>
          <p:nvSpPr>
            <p:cNvPr id="68" name="橢圓 67"/>
            <p:cNvSpPr/>
            <p:nvPr/>
          </p:nvSpPr>
          <p:spPr bwMode="auto">
            <a:xfrm>
              <a:off x="3492000" y="3960000"/>
              <a:ext cx="180000" cy="180000"/>
            </a:xfrm>
            <a:prstGeom prst="ellipse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新細明體" pitchFamily="18" charset="-120"/>
              </a:endParaRPr>
            </a:p>
          </p:txBody>
        </p:sp>
        <p:sp>
          <p:nvSpPr>
            <p:cNvPr id="69" name="橢圓 68"/>
            <p:cNvSpPr/>
            <p:nvPr/>
          </p:nvSpPr>
          <p:spPr bwMode="auto">
            <a:xfrm>
              <a:off x="3744000" y="3960000"/>
              <a:ext cx="180000" cy="180000"/>
            </a:xfrm>
            <a:prstGeom prst="ellipse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新細明體" pitchFamily="18" charset="-120"/>
              </a:endParaRPr>
            </a:p>
          </p:txBody>
        </p:sp>
        <p:sp>
          <p:nvSpPr>
            <p:cNvPr id="70" name="橢圓 69"/>
            <p:cNvSpPr/>
            <p:nvPr/>
          </p:nvSpPr>
          <p:spPr bwMode="auto">
            <a:xfrm>
              <a:off x="3996000" y="3960000"/>
              <a:ext cx="180000" cy="180000"/>
            </a:xfrm>
            <a:prstGeom prst="ellipse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新細明體" pitchFamily="18" charset="-120"/>
              </a:endParaRPr>
            </a:p>
          </p:txBody>
        </p:sp>
        <p:sp>
          <p:nvSpPr>
            <p:cNvPr id="71" name="橢圓 70"/>
            <p:cNvSpPr/>
            <p:nvPr/>
          </p:nvSpPr>
          <p:spPr bwMode="auto">
            <a:xfrm>
              <a:off x="4248000" y="3960000"/>
              <a:ext cx="180000" cy="180000"/>
            </a:xfrm>
            <a:prstGeom prst="ellipse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新細明體" pitchFamily="18" charset="-120"/>
              </a:endParaRPr>
            </a:p>
          </p:txBody>
        </p:sp>
        <p:sp>
          <p:nvSpPr>
            <p:cNvPr id="72" name="橢圓 71"/>
            <p:cNvSpPr/>
            <p:nvPr/>
          </p:nvSpPr>
          <p:spPr bwMode="auto">
            <a:xfrm>
              <a:off x="4500000" y="3960000"/>
              <a:ext cx="180000" cy="180000"/>
            </a:xfrm>
            <a:prstGeom prst="ellipse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新細明體" pitchFamily="18" charset="-120"/>
              </a:endParaRPr>
            </a:p>
          </p:txBody>
        </p:sp>
      </p:grpSp>
      <p:grpSp>
        <p:nvGrpSpPr>
          <p:cNvPr id="73" name="群組 72"/>
          <p:cNvGrpSpPr/>
          <p:nvPr/>
        </p:nvGrpSpPr>
        <p:grpSpPr>
          <a:xfrm>
            <a:off x="5082534" y="4026329"/>
            <a:ext cx="1440000" cy="180000"/>
            <a:chOff x="3240000" y="3960000"/>
            <a:chExt cx="1440000" cy="180000"/>
          </a:xfrm>
          <a:solidFill>
            <a:schemeClr val="bg1"/>
          </a:solidFill>
        </p:grpSpPr>
        <p:sp>
          <p:nvSpPr>
            <p:cNvPr id="74" name="橢圓 73"/>
            <p:cNvSpPr/>
            <p:nvPr/>
          </p:nvSpPr>
          <p:spPr bwMode="auto">
            <a:xfrm>
              <a:off x="3240000" y="3960000"/>
              <a:ext cx="180000" cy="180000"/>
            </a:xfrm>
            <a:prstGeom prst="ellipse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新細明體" pitchFamily="18" charset="-120"/>
              </a:endParaRPr>
            </a:p>
          </p:txBody>
        </p:sp>
        <p:sp>
          <p:nvSpPr>
            <p:cNvPr id="75" name="橢圓 74"/>
            <p:cNvSpPr/>
            <p:nvPr/>
          </p:nvSpPr>
          <p:spPr bwMode="auto">
            <a:xfrm>
              <a:off x="3492000" y="3960000"/>
              <a:ext cx="180000" cy="180000"/>
            </a:xfrm>
            <a:prstGeom prst="ellipse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新細明體" pitchFamily="18" charset="-120"/>
              </a:endParaRPr>
            </a:p>
          </p:txBody>
        </p:sp>
        <p:sp>
          <p:nvSpPr>
            <p:cNvPr id="76" name="橢圓 75"/>
            <p:cNvSpPr/>
            <p:nvPr/>
          </p:nvSpPr>
          <p:spPr bwMode="auto">
            <a:xfrm>
              <a:off x="3744000" y="3960000"/>
              <a:ext cx="180000" cy="180000"/>
            </a:xfrm>
            <a:prstGeom prst="ellipse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新細明體" pitchFamily="18" charset="-120"/>
              </a:endParaRPr>
            </a:p>
          </p:txBody>
        </p:sp>
        <p:sp>
          <p:nvSpPr>
            <p:cNvPr id="77" name="橢圓 76"/>
            <p:cNvSpPr/>
            <p:nvPr/>
          </p:nvSpPr>
          <p:spPr bwMode="auto">
            <a:xfrm>
              <a:off x="3996000" y="3960000"/>
              <a:ext cx="180000" cy="180000"/>
            </a:xfrm>
            <a:prstGeom prst="ellipse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新細明體" pitchFamily="18" charset="-120"/>
              </a:endParaRPr>
            </a:p>
          </p:txBody>
        </p:sp>
        <p:sp>
          <p:nvSpPr>
            <p:cNvPr id="78" name="橢圓 77"/>
            <p:cNvSpPr/>
            <p:nvPr/>
          </p:nvSpPr>
          <p:spPr bwMode="auto">
            <a:xfrm>
              <a:off x="4248000" y="3960000"/>
              <a:ext cx="180000" cy="180000"/>
            </a:xfrm>
            <a:prstGeom prst="ellipse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新細明體" pitchFamily="18" charset="-120"/>
              </a:endParaRPr>
            </a:p>
          </p:txBody>
        </p:sp>
        <p:sp>
          <p:nvSpPr>
            <p:cNvPr id="79" name="橢圓 78"/>
            <p:cNvSpPr/>
            <p:nvPr/>
          </p:nvSpPr>
          <p:spPr bwMode="auto">
            <a:xfrm>
              <a:off x="4500000" y="3960000"/>
              <a:ext cx="180000" cy="180000"/>
            </a:xfrm>
            <a:prstGeom prst="ellipse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新細明體" pitchFamily="18" charset="-120"/>
              </a:endParaRPr>
            </a:p>
          </p:txBody>
        </p:sp>
      </p:grpSp>
      <p:sp>
        <p:nvSpPr>
          <p:cNvPr id="84" name="橢圓 83"/>
          <p:cNvSpPr/>
          <p:nvPr/>
        </p:nvSpPr>
        <p:spPr bwMode="auto">
          <a:xfrm rot="5400000">
            <a:off x="3253857" y="4410000"/>
            <a:ext cx="180000" cy="180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</a:endParaRPr>
          </a:p>
        </p:txBody>
      </p:sp>
      <p:sp>
        <p:nvSpPr>
          <p:cNvPr id="85" name="橢圓 84"/>
          <p:cNvSpPr/>
          <p:nvPr/>
        </p:nvSpPr>
        <p:spPr bwMode="auto">
          <a:xfrm rot="5400000">
            <a:off x="3253857" y="4662000"/>
            <a:ext cx="180000" cy="180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</a:endParaRPr>
          </a:p>
        </p:txBody>
      </p:sp>
      <p:sp>
        <p:nvSpPr>
          <p:cNvPr id="86" name="橢圓 85"/>
          <p:cNvSpPr/>
          <p:nvPr/>
        </p:nvSpPr>
        <p:spPr bwMode="auto">
          <a:xfrm rot="5400000">
            <a:off x="3253857" y="4914000"/>
            <a:ext cx="180000" cy="180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</a:endParaRPr>
          </a:p>
        </p:txBody>
      </p:sp>
      <p:sp>
        <p:nvSpPr>
          <p:cNvPr id="87" name="橢圓 86"/>
          <p:cNvSpPr/>
          <p:nvPr/>
        </p:nvSpPr>
        <p:spPr bwMode="auto">
          <a:xfrm rot="5400000">
            <a:off x="3253857" y="5166000"/>
            <a:ext cx="180000" cy="180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</a:endParaRPr>
          </a:p>
        </p:txBody>
      </p:sp>
      <p:sp>
        <p:nvSpPr>
          <p:cNvPr id="88" name="橢圓 87"/>
          <p:cNvSpPr/>
          <p:nvPr/>
        </p:nvSpPr>
        <p:spPr bwMode="auto">
          <a:xfrm rot="5400000">
            <a:off x="3253857" y="5418000"/>
            <a:ext cx="180000" cy="180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</a:endParaRPr>
          </a:p>
        </p:txBody>
      </p:sp>
      <p:sp>
        <p:nvSpPr>
          <p:cNvPr id="89" name="橢圓 88"/>
          <p:cNvSpPr/>
          <p:nvPr/>
        </p:nvSpPr>
        <p:spPr bwMode="auto">
          <a:xfrm rot="5400000">
            <a:off x="3253857" y="5670000"/>
            <a:ext cx="180000" cy="180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</a:endParaRPr>
          </a:p>
        </p:txBody>
      </p:sp>
      <p:sp>
        <p:nvSpPr>
          <p:cNvPr id="92" name="橢圓 91"/>
          <p:cNvSpPr/>
          <p:nvPr/>
        </p:nvSpPr>
        <p:spPr bwMode="auto">
          <a:xfrm rot="5400000">
            <a:off x="3498019" y="4410000"/>
            <a:ext cx="180000" cy="180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</a:endParaRPr>
          </a:p>
        </p:txBody>
      </p:sp>
      <p:sp>
        <p:nvSpPr>
          <p:cNvPr id="93" name="橢圓 92"/>
          <p:cNvSpPr/>
          <p:nvPr/>
        </p:nvSpPr>
        <p:spPr bwMode="auto">
          <a:xfrm rot="5400000">
            <a:off x="3498019" y="4662000"/>
            <a:ext cx="180000" cy="180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</a:endParaRPr>
          </a:p>
        </p:txBody>
      </p:sp>
      <p:sp>
        <p:nvSpPr>
          <p:cNvPr id="94" name="橢圓 93"/>
          <p:cNvSpPr/>
          <p:nvPr/>
        </p:nvSpPr>
        <p:spPr bwMode="auto">
          <a:xfrm rot="5400000">
            <a:off x="3498019" y="4914000"/>
            <a:ext cx="180000" cy="180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</a:endParaRPr>
          </a:p>
        </p:txBody>
      </p:sp>
      <p:sp>
        <p:nvSpPr>
          <p:cNvPr id="95" name="橢圓 94"/>
          <p:cNvSpPr/>
          <p:nvPr/>
        </p:nvSpPr>
        <p:spPr bwMode="auto">
          <a:xfrm rot="5400000">
            <a:off x="3498019" y="5166000"/>
            <a:ext cx="180000" cy="180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</a:endParaRPr>
          </a:p>
        </p:txBody>
      </p:sp>
      <p:sp>
        <p:nvSpPr>
          <p:cNvPr id="96" name="橢圓 95"/>
          <p:cNvSpPr/>
          <p:nvPr/>
        </p:nvSpPr>
        <p:spPr bwMode="auto">
          <a:xfrm rot="5400000">
            <a:off x="3498019" y="5418000"/>
            <a:ext cx="180000" cy="180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</a:endParaRPr>
          </a:p>
        </p:txBody>
      </p:sp>
      <p:sp>
        <p:nvSpPr>
          <p:cNvPr id="97" name="橢圓 96"/>
          <p:cNvSpPr/>
          <p:nvPr/>
        </p:nvSpPr>
        <p:spPr bwMode="auto">
          <a:xfrm rot="5400000">
            <a:off x="3498019" y="5670000"/>
            <a:ext cx="180000" cy="180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</a:endParaRPr>
          </a:p>
        </p:txBody>
      </p:sp>
      <p:sp>
        <p:nvSpPr>
          <p:cNvPr id="99" name="橢圓 98"/>
          <p:cNvSpPr/>
          <p:nvPr/>
        </p:nvSpPr>
        <p:spPr bwMode="auto">
          <a:xfrm rot="5400000">
            <a:off x="3752018" y="4410000"/>
            <a:ext cx="180000" cy="180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</a:endParaRPr>
          </a:p>
        </p:txBody>
      </p:sp>
      <p:sp>
        <p:nvSpPr>
          <p:cNvPr id="100" name="橢圓 99"/>
          <p:cNvSpPr/>
          <p:nvPr/>
        </p:nvSpPr>
        <p:spPr bwMode="auto">
          <a:xfrm rot="5400000">
            <a:off x="3752018" y="4662000"/>
            <a:ext cx="180000" cy="180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</a:endParaRPr>
          </a:p>
        </p:txBody>
      </p:sp>
      <p:sp>
        <p:nvSpPr>
          <p:cNvPr id="101" name="橢圓 100"/>
          <p:cNvSpPr/>
          <p:nvPr/>
        </p:nvSpPr>
        <p:spPr bwMode="auto">
          <a:xfrm rot="5400000">
            <a:off x="3752018" y="4914000"/>
            <a:ext cx="180000" cy="180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</a:endParaRPr>
          </a:p>
        </p:txBody>
      </p:sp>
      <p:sp>
        <p:nvSpPr>
          <p:cNvPr id="102" name="橢圓 101"/>
          <p:cNvSpPr/>
          <p:nvPr/>
        </p:nvSpPr>
        <p:spPr bwMode="auto">
          <a:xfrm rot="5400000">
            <a:off x="3752018" y="5166000"/>
            <a:ext cx="180000" cy="180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</a:endParaRPr>
          </a:p>
        </p:txBody>
      </p:sp>
      <p:sp>
        <p:nvSpPr>
          <p:cNvPr id="103" name="橢圓 102"/>
          <p:cNvSpPr/>
          <p:nvPr/>
        </p:nvSpPr>
        <p:spPr bwMode="auto">
          <a:xfrm rot="5400000">
            <a:off x="3752018" y="5418000"/>
            <a:ext cx="180000" cy="180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</a:endParaRPr>
          </a:p>
        </p:txBody>
      </p:sp>
      <p:sp>
        <p:nvSpPr>
          <p:cNvPr id="104" name="橢圓 103"/>
          <p:cNvSpPr/>
          <p:nvPr/>
        </p:nvSpPr>
        <p:spPr bwMode="auto">
          <a:xfrm rot="5400000">
            <a:off x="3752018" y="5670000"/>
            <a:ext cx="180000" cy="180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</a:endParaRPr>
          </a:p>
        </p:txBody>
      </p:sp>
      <p:sp>
        <p:nvSpPr>
          <p:cNvPr id="106" name="橢圓 105"/>
          <p:cNvSpPr/>
          <p:nvPr/>
        </p:nvSpPr>
        <p:spPr bwMode="auto">
          <a:xfrm rot="5400000">
            <a:off x="3996472" y="4410000"/>
            <a:ext cx="180000" cy="180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</a:endParaRPr>
          </a:p>
        </p:txBody>
      </p:sp>
      <p:sp>
        <p:nvSpPr>
          <p:cNvPr id="107" name="橢圓 106"/>
          <p:cNvSpPr/>
          <p:nvPr/>
        </p:nvSpPr>
        <p:spPr bwMode="auto">
          <a:xfrm rot="5400000">
            <a:off x="3996472" y="4662000"/>
            <a:ext cx="180000" cy="180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</a:endParaRPr>
          </a:p>
        </p:txBody>
      </p:sp>
      <p:sp>
        <p:nvSpPr>
          <p:cNvPr id="108" name="橢圓 107"/>
          <p:cNvSpPr/>
          <p:nvPr/>
        </p:nvSpPr>
        <p:spPr bwMode="auto">
          <a:xfrm rot="5400000">
            <a:off x="3996472" y="4914000"/>
            <a:ext cx="180000" cy="180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</a:endParaRPr>
          </a:p>
        </p:txBody>
      </p:sp>
      <p:sp>
        <p:nvSpPr>
          <p:cNvPr id="109" name="橢圓 108"/>
          <p:cNvSpPr/>
          <p:nvPr/>
        </p:nvSpPr>
        <p:spPr bwMode="auto">
          <a:xfrm rot="5400000">
            <a:off x="3996472" y="5166000"/>
            <a:ext cx="180000" cy="180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</a:endParaRPr>
          </a:p>
        </p:txBody>
      </p:sp>
      <p:sp>
        <p:nvSpPr>
          <p:cNvPr id="110" name="橢圓 109"/>
          <p:cNvSpPr/>
          <p:nvPr/>
        </p:nvSpPr>
        <p:spPr bwMode="auto">
          <a:xfrm rot="5400000">
            <a:off x="3996472" y="5418000"/>
            <a:ext cx="180000" cy="180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</a:endParaRPr>
          </a:p>
        </p:txBody>
      </p:sp>
      <p:sp>
        <p:nvSpPr>
          <p:cNvPr id="111" name="橢圓 110"/>
          <p:cNvSpPr/>
          <p:nvPr/>
        </p:nvSpPr>
        <p:spPr bwMode="auto">
          <a:xfrm rot="5400000">
            <a:off x="3996472" y="5670000"/>
            <a:ext cx="180000" cy="180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</a:endParaRPr>
          </a:p>
        </p:txBody>
      </p:sp>
      <p:sp>
        <p:nvSpPr>
          <p:cNvPr id="113" name="橢圓 112"/>
          <p:cNvSpPr/>
          <p:nvPr/>
        </p:nvSpPr>
        <p:spPr bwMode="auto">
          <a:xfrm rot="5400000">
            <a:off x="4248889" y="4410000"/>
            <a:ext cx="180000" cy="180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</a:endParaRPr>
          </a:p>
        </p:txBody>
      </p:sp>
      <p:sp>
        <p:nvSpPr>
          <p:cNvPr id="114" name="橢圓 113"/>
          <p:cNvSpPr/>
          <p:nvPr/>
        </p:nvSpPr>
        <p:spPr bwMode="auto">
          <a:xfrm rot="5400000">
            <a:off x="4248889" y="4662000"/>
            <a:ext cx="180000" cy="180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</a:endParaRPr>
          </a:p>
        </p:txBody>
      </p:sp>
      <p:sp>
        <p:nvSpPr>
          <p:cNvPr id="115" name="橢圓 114"/>
          <p:cNvSpPr/>
          <p:nvPr/>
        </p:nvSpPr>
        <p:spPr bwMode="auto">
          <a:xfrm rot="5400000">
            <a:off x="4248889" y="4914000"/>
            <a:ext cx="180000" cy="180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</a:endParaRPr>
          </a:p>
        </p:txBody>
      </p:sp>
      <p:sp>
        <p:nvSpPr>
          <p:cNvPr id="116" name="橢圓 115"/>
          <p:cNvSpPr/>
          <p:nvPr/>
        </p:nvSpPr>
        <p:spPr bwMode="auto">
          <a:xfrm rot="5400000">
            <a:off x="4248889" y="5166000"/>
            <a:ext cx="180000" cy="180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</a:endParaRPr>
          </a:p>
        </p:txBody>
      </p:sp>
      <p:sp>
        <p:nvSpPr>
          <p:cNvPr id="117" name="橢圓 116"/>
          <p:cNvSpPr/>
          <p:nvPr/>
        </p:nvSpPr>
        <p:spPr bwMode="auto">
          <a:xfrm rot="5400000">
            <a:off x="4248889" y="5418000"/>
            <a:ext cx="180000" cy="180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</a:endParaRPr>
          </a:p>
        </p:txBody>
      </p:sp>
      <p:sp>
        <p:nvSpPr>
          <p:cNvPr id="118" name="橢圓 117"/>
          <p:cNvSpPr/>
          <p:nvPr/>
        </p:nvSpPr>
        <p:spPr bwMode="auto">
          <a:xfrm rot="5400000">
            <a:off x="4248889" y="5670000"/>
            <a:ext cx="180000" cy="180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</a:endParaRPr>
          </a:p>
        </p:txBody>
      </p:sp>
      <p:sp>
        <p:nvSpPr>
          <p:cNvPr id="120" name="橢圓 119"/>
          <p:cNvSpPr/>
          <p:nvPr/>
        </p:nvSpPr>
        <p:spPr bwMode="auto">
          <a:xfrm rot="5400000">
            <a:off x="4501307" y="4410000"/>
            <a:ext cx="180000" cy="180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</a:endParaRPr>
          </a:p>
        </p:txBody>
      </p:sp>
      <p:sp>
        <p:nvSpPr>
          <p:cNvPr id="121" name="橢圓 120"/>
          <p:cNvSpPr/>
          <p:nvPr/>
        </p:nvSpPr>
        <p:spPr bwMode="auto">
          <a:xfrm rot="5400000">
            <a:off x="4501307" y="4662000"/>
            <a:ext cx="180000" cy="180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</a:endParaRPr>
          </a:p>
        </p:txBody>
      </p:sp>
      <p:sp>
        <p:nvSpPr>
          <p:cNvPr id="122" name="橢圓 121"/>
          <p:cNvSpPr/>
          <p:nvPr/>
        </p:nvSpPr>
        <p:spPr bwMode="auto">
          <a:xfrm rot="5400000">
            <a:off x="4501307" y="4914000"/>
            <a:ext cx="180000" cy="180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</a:endParaRPr>
          </a:p>
        </p:txBody>
      </p:sp>
      <p:sp>
        <p:nvSpPr>
          <p:cNvPr id="123" name="橢圓 122"/>
          <p:cNvSpPr/>
          <p:nvPr/>
        </p:nvSpPr>
        <p:spPr bwMode="auto">
          <a:xfrm rot="5400000">
            <a:off x="4501307" y="5166000"/>
            <a:ext cx="180000" cy="180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</a:endParaRPr>
          </a:p>
        </p:txBody>
      </p:sp>
      <p:sp>
        <p:nvSpPr>
          <p:cNvPr id="124" name="橢圓 123"/>
          <p:cNvSpPr/>
          <p:nvPr/>
        </p:nvSpPr>
        <p:spPr bwMode="auto">
          <a:xfrm rot="5400000">
            <a:off x="4501307" y="5418000"/>
            <a:ext cx="180000" cy="180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</a:endParaRPr>
          </a:p>
        </p:txBody>
      </p:sp>
      <p:sp>
        <p:nvSpPr>
          <p:cNvPr id="125" name="橢圓 124"/>
          <p:cNvSpPr/>
          <p:nvPr/>
        </p:nvSpPr>
        <p:spPr bwMode="auto">
          <a:xfrm rot="5400000">
            <a:off x="4501307" y="5670000"/>
            <a:ext cx="180000" cy="180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</a:endParaRPr>
          </a:p>
        </p:txBody>
      </p:sp>
      <p:sp>
        <p:nvSpPr>
          <p:cNvPr id="132" name="Line 41"/>
          <p:cNvSpPr>
            <a:spLocks noChangeShapeType="1"/>
          </p:cNvSpPr>
          <p:nvPr/>
        </p:nvSpPr>
        <p:spPr bwMode="auto">
          <a:xfrm>
            <a:off x="5199912" y="5753518"/>
            <a:ext cx="11880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33" name="Line 41"/>
          <p:cNvSpPr>
            <a:spLocks noChangeShapeType="1"/>
          </p:cNvSpPr>
          <p:nvPr/>
        </p:nvSpPr>
        <p:spPr bwMode="auto">
          <a:xfrm>
            <a:off x="5209443" y="5505864"/>
            <a:ext cx="11880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34" name="Line 41"/>
          <p:cNvSpPr>
            <a:spLocks noChangeShapeType="1"/>
          </p:cNvSpPr>
          <p:nvPr/>
        </p:nvSpPr>
        <p:spPr bwMode="auto">
          <a:xfrm>
            <a:off x="5218975" y="5258209"/>
            <a:ext cx="11880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35" name="Line 41"/>
          <p:cNvSpPr>
            <a:spLocks noChangeShapeType="1"/>
          </p:cNvSpPr>
          <p:nvPr/>
        </p:nvSpPr>
        <p:spPr bwMode="auto">
          <a:xfrm>
            <a:off x="5223744" y="5001029"/>
            <a:ext cx="11880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36" name="Line 41"/>
          <p:cNvSpPr>
            <a:spLocks noChangeShapeType="1"/>
          </p:cNvSpPr>
          <p:nvPr/>
        </p:nvSpPr>
        <p:spPr bwMode="auto">
          <a:xfrm>
            <a:off x="5214226" y="4753374"/>
            <a:ext cx="11880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37" name="Line 41"/>
          <p:cNvSpPr>
            <a:spLocks noChangeShapeType="1"/>
          </p:cNvSpPr>
          <p:nvPr/>
        </p:nvSpPr>
        <p:spPr bwMode="auto">
          <a:xfrm>
            <a:off x="5214232" y="4500959"/>
            <a:ext cx="11880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grpSp>
        <p:nvGrpSpPr>
          <p:cNvPr id="138" name="群組 137"/>
          <p:cNvGrpSpPr/>
          <p:nvPr/>
        </p:nvGrpSpPr>
        <p:grpSpPr>
          <a:xfrm rot="5400000">
            <a:off x="4456138" y="5037628"/>
            <a:ext cx="1440000" cy="180000"/>
            <a:chOff x="3240000" y="3960000"/>
            <a:chExt cx="1440000" cy="180000"/>
          </a:xfrm>
          <a:solidFill>
            <a:schemeClr val="bg1"/>
          </a:solidFill>
        </p:grpSpPr>
        <p:sp>
          <p:nvSpPr>
            <p:cNvPr id="139" name="橢圓 138"/>
            <p:cNvSpPr/>
            <p:nvPr/>
          </p:nvSpPr>
          <p:spPr bwMode="auto">
            <a:xfrm>
              <a:off x="3240000" y="3960000"/>
              <a:ext cx="180000" cy="180000"/>
            </a:xfrm>
            <a:prstGeom prst="ellipse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新細明體" pitchFamily="18" charset="-120"/>
              </a:endParaRPr>
            </a:p>
          </p:txBody>
        </p:sp>
        <p:sp>
          <p:nvSpPr>
            <p:cNvPr id="140" name="橢圓 139"/>
            <p:cNvSpPr/>
            <p:nvPr/>
          </p:nvSpPr>
          <p:spPr bwMode="auto">
            <a:xfrm>
              <a:off x="3492000" y="3960000"/>
              <a:ext cx="180000" cy="180000"/>
            </a:xfrm>
            <a:prstGeom prst="ellipse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新細明體" pitchFamily="18" charset="-120"/>
              </a:endParaRPr>
            </a:p>
          </p:txBody>
        </p:sp>
        <p:sp>
          <p:nvSpPr>
            <p:cNvPr id="141" name="橢圓 140"/>
            <p:cNvSpPr/>
            <p:nvPr/>
          </p:nvSpPr>
          <p:spPr bwMode="auto">
            <a:xfrm>
              <a:off x="3744000" y="3960000"/>
              <a:ext cx="180000" cy="180000"/>
            </a:xfrm>
            <a:prstGeom prst="ellipse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新細明體" pitchFamily="18" charset="-120"/>
              </a:endParaRPr>
            </a:p>
          </p:txBody>
        </p:sp>
        <p:sp>
          <p:nvSpPr>
            <p:cNvPr id="142" name="橢圓 141"/>
            <p:cNvSpPr/>
            <p:nvPr/>
          </p:nvSpPr>
          <p:spPr bwMode="auto">
            <a:xfrm>
              <a:off x="3996000" y="3960000"/>
              <a:ext cx="180000" cy="180000"/>
            </a:xfrm>
            <a:prstGeom prst="ellipse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新細明體" pitchFamily="18" charset="-120"/>
              </a:endParaRPr>
            </a:p>
          </p:txBody>
        </p:sp>
        <p:sp>
          <p:nvSpPr>
            <p:cNvPr id="143" name="橢圓 142"/>
            <p:cNvSpPr/>
            <p:nvPr/>
          </p:nvSpPr>
          <p:spPr bwMode="auto">
            <a:xfrm>
              <a:off x="4248000" y="3960000"/>
              <a:ext cx="180000" cy="180000"/>
            </a:xfrm>
            <a:prstGeom prst="ellipse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新細明體" pitchFamily="18" charset="-120"/>
              </a:endParaRPr>
            </a:p>
          </p:txBody>
        </p:sp>
        <p:sp>
          <p:nvSpPr>
            <p:cNvPr id="144" name="橢圓 143"/>
            <p:cNvSpPr/>
            <p:nvPr/>
          </p:nvSpPr>
          <p:spPr bwMode="auto">
            <a:xfrm>
              <a:off x="4500000" y="3960000"/>
              <a:ext cx="180000" cy="180000"/>
            </a:xfrm>
            <a:prstGeom prst="ellipse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新細明體" pitchFamily="18" charset="-120"/>
              </a:endParaRPr>
            </a:p>
          </p:txBody>
        </p:sp>
      </p:grpSp>
      <p:grpSp>
        <p:nvGrpSpPr>
          <p:cNvPr id="145" name="群組 144"/>
          <p:cNvGrpSpPr/>
          <p:nvPr/>
        </p:nvGrpSpPr>
        <p:grpSpPr>
          <a:xfrm rot="5400000">
            <a:off x="4700300" y="5037628"/>
            <a:ext cx="1440000" cy="180000"/>
            <a:chOff x="3240000" y="3960000"/>
            <a:chExt cx="1440000" cy="180000"/>
          </a:xfrm>
          <a:solidFill>
            <a:schemeClr val="bg1"/>
          </a:solidFill>
        </p:grpSpPr>
        <p:sp>
          <p:nvSpPr>
            <p:cNvPr id="146" name="橢圓 145"/>
            <p:cNvSpPr/>
            <p:nvPr/>
          </p:nvSpPr>
          <p:spPr bwMode="auto">
            <a:xfrm>
              <a:off x="3240000" y="3960000"/>
              <a:ext cx="180000" cy="180000"/>
            </a:xfrm>
            <a:prstGeom prst="ellipse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新細明體" pitchFamily="18" charset="-120"/>
              </a:endParaRPr>
            </a:p>
          </p:txBody>
        </p:sp>
        <p:sp>
          <p:nvSpPr>
            <p:cNvPr id="147" name="橢圓 146"/>
            <p:cNvSpPr/>
            <p:nvPr/>
          </p:nvSpPr>
          <p:spPr bwMode="auto">
            <a:xfrm>
              <a:off x="3492000" y="3960000"/>
              <a:ext cx="180000" cy="180000"/>
            </a:xfrm>
            <a:prstGeom prst="ellipse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新細明體" pitchFamily="18" charset="-120"/>
              </a:endParaRPr>
            </a:p>
          </p:txBody>
        </p:sp>
        <p:sp>
          <p:nvSpPr>
            <p:cNvPr id="148" name="橢圓 147"/>
            <p:cNvSpPr/>
            <p:nvPr/>
          </p:nvSpPr>
          <p:spPr bwMode="auto">
            <a:xfrm>
              <a:off x="3744000" y="3960000"/>
              <a:ext cx="180000" cy="180000"/>
            </a:xfrm>
            <a:prstGeom prst="ellipse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新細明體" pitchFamily="18" charset="-120"/>
              </a:endParaRPr>
            </a:p>
          </p:txBody>
        </p:sp>
        <p:sp>
          <p:nvSpPr>
            <p:cNvPr id="149" name="橢圓 148"/>
            <p:cNvSpPr/>
            <p:nvPr/>
          </p:nvSpPr>
          <p:spPr bwMode="auto">
            <a:xfrm>
              <a:off x="3996000" y="3960000"/>
              <a:ext cx="180000" cy="180000"/>
            </a:xfrm>
            <a:prstGeom prst="ellipse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新細明體" pitchFamily="18" charset="-120"/>
              </a:endParaRPr>
            </a:p>
          </p:txBody>
        </p:sp>
        <p:sp>
          <p:nvSpPr>
            <p:cNvPr id="150" name="橢圓 149"/>
            <p:cNvSpPr/>
            <p:nvPr/>
          </p:nvSpPr>
          <p:spPr bwMode="auto">
            <a:xfrm>
              <a:off x="4248000" y="3960000"/>
              <a:ext cx="180000" cy="180000"/>
            </a:xfrm>
            <a:prstGeom prst="ellipse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新細明體" pitchFamily="18" charset="-120"/>
              </a:endParaRPr>
            </a:p>
          </p:txBody>
        </p:sp>
        <p:sp>
          <p:nvSpPr>
            <p:cNvPr id="151" name="橢圓 150"/>
            <p:cNvSpPr/>
            <p:nvPr/>
          </p:nvSpPr>
          <p:spPr bwMode="auto">
            <a:xfrm>
              <a:off x="4500000" y="3960000"/>
              <a:ext cx="180000" cy="180000"/>
            </a:xfrm>
            <a:prstGeom prst="ellipse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新細明體" pitchFamily="18" charset="-120"/>
              </a:endParaRPr>
            </a:p>
          </p:txBody>
        </p:sp>
      </p:grpSp>
      <p:grpSp>
        <p:nvGrpSpPr>
          <p:cNvPr id="152" name="群組 151"/>
          <p:cNvGrpSpPr/>
          <p:nvPr/>
        </p:nvGrpSpPr>
        <p:grpSpPr>
          <a:xfrm rot="5400000">
            <a:off x="4954299" y="5037628"/>
            <a:ext cx="1440000" cy="180000"/>
            <a:chOff x="3240000" y="3960000"/>
            <a:chExt cx="1440000" cy="180000"/>
          </a:xfrm>
          <a:solidFill>
            <a:schemeClr val="bg1"/>
          </a:solidFill>
        </p:grpSpPr>
        <p:sp>
          <p:nvSpPr>
            <p:cNvPr id="153" name="橢圓 152"/>
            <p:cNvSpPr/>
            <p:nvPr/>
          </p:nvSpPr>
          <p:spPr bwMode="auto">
            <a:xfrm>
              <a:off x="3240000" y="3960000"/>
              <a:ext cx="180000" cy="180000"/>
            </a:xfrm>
            <a:prstGeom prst="ellipse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新細明體" pitchFamily="18" charset="-120"/>
              </a:endParaRPr>
            </a:p>
          </p:txBody>
        </p:sp>
        <p:sp>
          <p:nvSpPr>
            <p:cNvPr id="154" name="橢圓 153"/>
            <p:cNvSpPr/>
            <p:nvPr/>
          </p:nvSpPr>
          <p:spPr bwMode="auto">
            <a:xfrm>
              <a:off x="3492000" y="3960000"/>
              <a:ext cx="180000" cy="180000"/>
            </a:xfrm>
            <a:prstGeom prst="ellipse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新細明體" pitchFamily="18" charset="-120"/>
              </a:endParaRPr>
            </a:p>
          </p:txBody>
        </p:sp>
        <p:sp>
          <p:nvSpPr>
            <p:cNvPr id="155" name="橢圓 154"/>
            <p:cNvSpPr/>
            <p:nvPr/>
          </p:nvSpPr>
          <p:spPr bwMode="auto">
            <a:xfrm>
              <a:off x="3744000" y="3960000"/>
              <a:ext cx="180000" cy="180000"/>
            </a:xfrm>
            <a:prstGeom prst="ellipse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新細明體" pitchFamily="18" charset="-120"/>
              </a:endParaRPr>
            </a:p>
          </p:txBody>
        </p:sp>
        <p:sp>
          <p:nvSpPr>
            <p:cNvPr id="156" name="橢圓 155"/>
            <p:cNvSpPr/>
            <p:nvPr/>
          </p:nvSpPr>
          <p:spPr bwMode="auto">
            <a:xfrm>
              <a:off x="3996000" y="3960000"/>
              <a:ext cx="180000" cy="180000"/>
            </a:xfrm>
            <a:prstGeom prst="ellipse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新細明體" pitchFamily="18" charset="-120"/>
              </a:endParaRPr>
            </a:p>
          </p:txBody>
        </p:sp>
        <p:sp>
          <p:nvSpPr>
            <p:cNvPr id="157" name="橢圓 156"/>
            <p:cNvSpPr/>
            <p:nvPr/>
          </p:nvSpPr>
          <p:spPr bwMode="auto">
            <a:xfrm>
              <a:off x="4248000" y="3960000"/>
              <a:ext cx="180000" cy="180000"/>
            </a:xfrm>
            <a:prstGeom prst="ellipse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新細明體" pitchFamily="18" charset="-120"/>
              </a:endParaRPr>
            </a:p>
          </p:txBody>
        </p:sp>
        <p:sp>
          <p:nvSpPr>
            <p:cNvPr id="158" name="橢圓 157"/>
            <p:cNvSpPr/>
            <p:nvPr/>
          </p:nvSpPr>
          <p:spPr bwMode="auto">
            <a:xfrm>
              <a:off x="4500000" y="3960000"/>
              <a:ext cx="180000" cy="180000"/>
            </a:xfrm>
            <a:prstGeom prst="ellipse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新細明體" pitchFamily="18" charset="-120"/>
              </a:endParaRPr>
            </a:p>
          </p:txBody>
        </p:sp>
      </p:grpSp>
      <p:grpSp>
        <p:nvGrpSpPr>
          <p:cNvPr id="159" name="群組 158"/>
          <p:cNvGrpSpPr/>
          <p:nvPr/>
        </p:nvGrpSpPr>
        <p:grpSpPr>
          <a:xfrm rot="5400000">
            <a:off x="5198753" y="5037628"/>
            <a:ext cx="1440000" cy="180000"/>
            <a:chOff x="3240000" y="3960000"/>
            <a:chExt cx="1440000" cy="180000"/>
          </a:xfrm>
          <a:solidFill>
            <a:schemeClr val="bg1"/>
          </a:solidFill>
        </p:grpSpPr>
        <p:sp>
          <p:nvSpPr>
            <p:cNvPr id="160" name="橢圓 159"/>
            <p:cNvSpPr/>
            <p:nvPr/>
          </p:nvSpPr>
          <p:spPr bwMode="auto">
            <a:xfrm>
              <a:off x="3240000" y="3960000"/>
              <a:ext cx="180000" cy="180000"/>
            </a:xfrm>
            <a:prstGeom prst="ellipse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新細明體" pitchFamily="18" charset="-120"/>
              </a:endParaRPr>
            </a:p>
          </p:txBody>
        </p:sp>
        <p:sp>
          <p:nvSpPr>
            <p:cNvPr id="161" name="橢圓 160"/>
            <p:cNvSpPr/>
            <p:nvPr/>
          </p:nvSpPr>
          <p:spPr bwMode="auto">
            <a:xfrm>
              <a:off x="3492000" y="3960000"/>
              <a:ext cx="180000" cy="180000"/>
            </a:xfrm>
            <a:prstGeom prst="ellipse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新細明體" pitchFamily="18" charset="-120"/>
              </a:endParaRPr>
            </a:p>
          </p:txBody>
        </p:sp>
        <p:sp>
          <p:nvSpPr>
            <p:cNvPr id="162" name="橢圓 161"/>
            <p:cNvSpPr/>
            <p:nvPr/>
          </p:nvSpPr>
          <p:spPr bwMode="auto">
            <a:xfrm>
              <a:off x="3744000" y="3960000"/>
              <a:ext cx="180000" cy="180000"/>
            </a:xfrm>
            <a:prstGeom prst="ellipse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新細明體" pitchFamily="18" charset="-120"/>
              </a:endParaRPr>
            </a:p>
          </p:txBody>
        </p:sp>
        <p:sp>
          <p:nvSpPr>
            <p:cNvPr id="163" name="橢圓 162"/>
            <p:cNvSpPr/>
            <p:nvPr/>
          </p:nvSpPr>
          <p:spPr bwMode="auto">
            <a:xfrm>
              <a:off x="3996000" y="3960000"/>
              <a:ext cx="180000" cy="180000"/>
            </a:xfrm>
            <a:prstGeom prst="ellipse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新細明體" pitchFamily="18" charset="-120"/>
              </a:endParaRPr>
            </a:p>
          </p:txBody>
        </p:sp>
        <p:sp>
          <p:nvSpPr>
            <p:cNvPr id="164" name="橢圓 163"/>
            <p:cNvSpPr/>
            <p:nvPr/>
          </p:nvSpPr>
          <p:spPr bwMode="auto">
            <a:xfrm>
              <a:off x="4248000" y="3960000"/>
              <a:ext cx="180000" cy="180000"/>
            </a:xfrm>
            <a:prstGeom prst="ellipse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新細明體" pitchFamily="18" charset="-120"/>
              </a:endParaRPr>
            </a:p>
          </p:txBody>
        </p:sp>
        <p:sp>
          <p:nvSpPr>
            <p:cNvPr id="165" name="橢圓 164"/>
            <p:cNvSpPr/>
            <p:nvPr/>
          </p:nvSpPr>
          <p:spPr bwMode="auto">
            <a:xfrm>
              <a:off x="4500000" y="3960000"/>
              <a:ext cx="180000" cy="180000"/>
            </a:xfrm>
            <a:prstGeom prst="ellipse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新細明體" pitchFamily="18" charset="-120"/>
              </a:endParaRPr>
            </a:p>
          </p:txBody>
        </p:sp>
      </p:grpSp>
      <p:grpSp>
        <p:nvGrpSpPr>
          <p:cNvPr id="166" name="群組 165"/>
          <p:cNvGrpSpPr/>
          <p:nvPr/>
        </p:nvGrpSpPr>
        <p:grpSpPr>
          <a:xfrm rot="5400000">
            <a:off x="5451170" y="5037628"/>
            <a:ext cx="1440000" cy="180000"/>
            <a:chOff x="3240000" y="3960000"/>
            <a:chExt cx="1440000" cy="180000"/>
          </a:xfrm>
          <a:solidFill>
            <a:schemeClr val="bg1"/>
          </a:solidFill>
        </p:grpSpPr>
        <p:sp>
          <p:nvSpPr>
            <p:cNvPr id="167" name="橢圓 166"/>
            <p:cNvSpPr/>
            <p:nvPr/>
          </p:nvSpPr>
          <p:spPr bwMode="auto">
            <a:xfrm>
              <a:off x="3240000" y="3960000"/>
              <a:ext cx="180000" cy="180000"/>
            </a:xfrm>
            <a:prstGeom prst="ellipse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新細明體" pitchFamily="18" charset="-120"/>
              </a:endParaRPr>
            </a:p>
          </p:txBody>
        </p:sp>
        <p:sp>
          <p:nvSpPr>
            <p:cNvPr id="168" name="橢圓 167"/>
            <p:cNvSpPr/>
            <p:nvPr/>
          </p:nvSpPr>
          <p:spPr bwMode="auto">
            <a:xfrm>
              <a:off x="3492000" y="3960000"/>
              <a:ext cx="180000" cy="180000"/>
            </a:xfrm>
            <a:prstGeom prst="ellipse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新細明體" pitchFamily="18" charset="-120"/>
              </a:endParaRPr>
            </a:p>
          </p:txBody>
        </p:sp>
        <p:sp>
          <p:nvSpPr>
            <p:cNvPr id="169" name="橢圓 168"/>
            <p:cNvSpPr/>
            <p:nvPr/>
          </p:nvSpPr>
          <p:spPr bwMode="auto">
            <a:xfrm>
              <a:off x="3744000" y="3960000"/>
              <a:ext cx="180000" cy="180000"/>
            </a:xfrm>
            <a:prstGeom prst="ellipse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新細明體" pitchFamily="18" charset="-120"/>
              </a:endParaRPr>
            </a:p>
          </p:txBody>
        </p:sp>
        <p:sp>
          <p:nvSpPr>
            <p:cNvPr id="170" name="橢圓 169"/>
            <p:cNvSpPr/>
            <p:nvPr/>
          </p:nvSpPr>
          <p:spPr bwMode="auto">
            <a:xfrm>
              <a:off x="3996000" y="3960000"/>
              <a:ext cx="180000" cy="180000"/>
            </a:xfrm>
            <a:prstGeom prst="ellipse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新細明體" pitchFamily="18" charset="-120"/>
              </a:endParaRPr>
            </a:p>
          </p:txBody>
        </p:sp>
        <p:sp>
          <p:nvSpPr>
            <p:cNvPr id="171" name="橢圓 170"/>
            <p:cNvSpPr/>
            <p:nvPr/>
          </p:nvSpPr>
          <p:spPr bwMode="auto">
            <a:xfrm>
              <a:off x="4248000" y="3960000"/>
              <a:ext cx="180000" cy="180000"/>
            </a:xfrm>
            <a:prstGeom prst="ellipse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新細明體" pitchFamily="18" charset="-120"/>
              </a:endParaRPr>
            </a:p>
          </p:txBody>
        </p:sp>
        <p:sp>
          <p:nvSpPr>
            <p:cNvPr id="172" name="橢圓 171"/>
            <p:cNvSpPr/>
            <p:nvPr/>
          </p:nvSpPr>
          <p:spPr bwMode="auto">
            <a:xfrm>
              <a:off x="4500000" y="3960000"/>
              <a:ext cx="180000" cy="180000"/>
            </a:xfrm>
            <a:prstGeom prst="ellipse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新細明體" pitchFamily="18" charset="-120"/>
              </a:endParaRPr>
            </a:p>
          </p:txBody>
        </p:sp>
      </p:grpSp>
      <p:grpSp>
        <p:nvGrpSpPr>
          <p:cNvPr id="173" name="群組 172"/>
          <p:cNvGrpSpPr/>
          <p:nvPr/>
        </p:nvGrpSpPr>
        <p:grpSpPr>
          <a:xfrm rot="5400000">
            <a:off x="5703588" y="5037628"/>
            <a:ext cx="1440000" cy="180000"/>
            <a:chOff x="3240000" y="3960000"/>
            <a:chExt cx="1440000" cy="180000"/>
          </a:xfrm>
          <a:solidFill>
            <a:schemeClr val="bg1"/>
          </a:solidFill>
        </p:grpSpPr>
        <p:sp>
          <p:nvSpPr>
            <p:cNvPr id="174" name="橢圓 173"/>
            <p:cNvSpPr/>
            <p:nvPr/>
          </p:nvSpPr>
          <p:spPr bwMode="auto">
            <a:xfrm>
              <a:off x="3240000" y="3960000"/>
              <a:ext cx="180000" cy="180000"/>
            </a:xfrm>
            <a:prstGeom prst="ellipse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新細明體" pitchFamily="18" charset="-120"/>
              </a:endParaRPr>
            </a:p>
          </p:txBody>
        </p:sp>
        <p:sp>
          <p:nvSpPr>
            <p:cNvPr id="175" name="橢圓 174"/>
            <p:cNvSpPr/>
            <p:nvPr/>
          </p:nvSpPr>
          <p:spPr bwMode="auto">
            <a:xfrm>
              <a:off x="3492000" y="3960000"/>
              <a:ext cx="180000" cy="180000"/>
            </a:xfrm>
            <a:prstGeom prst="ellipse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新細明體" pitchFamily="18" charset="-120"/>
              </a:endParaRPr>
            </a:p>
          </p:txBody>
        </p:sp>
        <p:sp>
          <p:nvSpPr>
            <p:cNvPr id="176" name="橢圓 175"/>
            <p:cNvSpPr/>
            <p:nvPr/>
          </p:nvSpPr>
          <p:spPr bwMode="auto">
            <a:xfrm>
              <a:off x="3744000" y="3960000"/>
              <a:ext cx="180000" cy="180000"/>
            </a:xfrm>
            <a:prstGeom prst="ellipse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新細明體" pitchFamily="18" charset="-120"/>
              </a:endParaRPr>
            </a:p>
          </p:txBody>
        </p:sp>
        <p:sp>
          <p:nvSpPr>
            <p:cNvPr id="177" name="橢圓 176"/>
            <p:cNvSpPr/>
            <p:nvPr/>
          </p:nvSpPr>
          <p:spPr bwMode="auto">
            <a:xfrm>
              <a:off x="3996000" y="3960000"/>
              <a:ext cx="180000" cy="180000"/>
            </a:xfrm>
            <a:prstGeom prst="ellipse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新細明體" pitchFamily="18" charset="-120"/>
              </a:endParaRPr>
            </a:p>
          </p:txBody>
        </p:sp>
        <p:sp>
          <p:nvSpPr>
            <p:cNvPr id="178" name="橢圓 177"/>
            <p:cNvSpPr/>
            <p:nvPr/>
          </p:nvSpPr>
          <p:spPr bwMode="auto">
            <a:xfrm>
              <a:off x="4248000" y="3960000"/>
              <a:ext cx="180000" cy="180000"/>
            </a:xfrm>
            <a:prstGeom prst="ellipse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新細明體" pitchFamily="18" charset="-120"/>
              </a:endParaRPr>
            </a:p>
          </p:txBody>
        </p:sp>
        <p:sp>
          <p:nvSpPr>
            <p:cNvPr id="179" name="橢圓 178"/>
            <p:cNvSpPr/>
            <p:nvPr/>
          </p:nvSpPr>
          <p:spPr bwMode="auto">
            <a:xfrm>
              <a:off x="4500000" y="3960000"/>
              <a:ext cx="180000" cy="180000"/>
            </a:xfrm>
            <a:prstGeom prst="ellipse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新細明體" pitchFamily="18" charset="-120"/>
              </a:endParaRPr>
            </a:p>
          </p:txBody>
        </p:sp>
      </p:grpSp>
      <p:sp>
        <p:nvSpPr>
          <p:cNvPr id="180" name="Text Box 74"/>
          <p:cNvSpPr txBox="1">
            <a:spLocks noChangeArrowheads="1"/>
          </p:cNvSpPr>
          <p:nvPr/>
        </p:nvSpPr>
        <p:spPr bwMode="auto">
          <a:xfrm>
            <a:off x="2952357" y="3629412"/>
            <a:ext cx="316112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en-US" altLang="zh-TW" sz="1800" dirty="0" smtClean="0">
                <a:solidFill>
                  <a:srgbClr val="FF3300"/>
                </a:solidFill>
                <a:latin typeface="+mn-lt"/>
              </a:rPr>
              <a:t>+</a:t>
            </a:r>
            <a:endParaRPr lang="en-US" altLang="zh-TW" sz="1800" dirty="0">
              <a:solidFill>
                <a:srgbClr val="FF3300"/>
              </a:solidFill>
              <a:latin typeface="+mn-lt"/>
            </a:endParaRPr>
          </a:p>
          <a:p>
            <a:pPr eaLnBrk="1" hangingPunct="1"/>
            <a:r>
              <a:rPr lang="en-US" altLang="zh-TW" sz="1800" dirty="0" smtClean="0">
                <a:solidFill>
                  <a:srgbClr val="00B050"/>
                </a:solidFill>
                <a:latin typeface="+mn-lt"/>
              </a:rPr>
              <a:t>-</a:t>
            </a:r>
            <a:endParaRPr lang="en-US" altLang="zh-TW" sz="1800" dirty="0">
              <a:solidFill>
                <a:srgbClr val="00B050"/>
              </a:solidFill>
              <a:latin typeface="+mn-lt"/>
            </a:endParaRPr>
          </a:p>
        </p:txBody>
      </p:sp>
      <p:sp>
        <p:nvSpPr>
          <p:cNvPr id="17435" name="Line 30"/>
          <p:cNvSpPr>
            <a:spLocks noChangeShapeType="1"/>
          </p:cNvSpPr>
          <p:nvPr/>
        </p:nvSpPr>
        <p:spPr bwMode="auto">
          <a:xfrm flipH="1">
            <a:off x="5320558" y="3849857"/>
            <a:ext cx="103266" cy="848017"/>
          </a:xfrm>
          <a:prstGeom prst="line">
            <a:avLst/>
          </a:prstGeom>
          <a:noFill/>
          <a:ln w="38100">
            <a:solidFill>
              <a:srgbClr val="FF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7439" name="Text Box 34"/>
          <p:cNvSpPr txBox="1">
            <a:spLocks noChangeArrowheads="1"/>
          </p:cNvSpPr>
          <p:nvPr/>
        </p:nvSpPr>
        <p:spPr bwMode="auto">
          <a:xfrm>
            <a:off x="5111831" y="4617389"/>
            <a:ext cx="3540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en-US" altLang="zh-TW" sz="2400" dirty="0"/>
              <a:t>e</a:t>
            </a:r>
          </a:p>
        </p:txBody>
      </p:sp>
      <p:sp>
        <p:nvSpPr>
          <p:cNvPr id="17433" name="Freeform 28"/>
          <p:cNvSpPr>
            <a:spLocks/>
          </p:cNvSpPr>
          <p:nvPr/>
        </p:nvSpPr>
        <p:spPr bwMode="auto">
          <a:xfrm flipV="1">
            <a:off x="5121909" y="4983333"/>
            <a:ext cx="77787" cy="546100"/>
          </a:xfrm>
          <a:custGeom>
            <a:avLst/>
            <a:gdLst>
              <a:gd name="T0" fmla="*/ 77787 w 49"/>
              <a:gd name="T1" fmla="*/ 0 h 297"/>
              <a:gd name="T2" fmla="*/ 12700 w 49"/>
              <a:gd name="T3" fmla="*/ 130549 h 297"/>
              <a:gd name="T4" fmla="*/ 77787 w 49"/>
              <a:gd name="T5" fmla="*/ 261098 h 297"/>
              <a:gd name="T6" fmla="*/ 0 w 49"/>
              <a:gd name="T7" fmla="*/ 415551 h 297"/>
              <a:gd name="T8" fmla="*/ 65087 w 49"/>
              <a:gd name="T9" fmla="*/ 546100 h 29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49" h="297">
                <a:moveTo>
                  <a:pt x="49" y="0"/>
                </a:moveTo>
                <a:lnTo>
                  <a:pt x="8" y="71"/>
                </a:lnTo>
                <a:lnTo>
                  <a:pt x="49" y="142"/>
                </a:lnTo>
                <a:lnTo>
                  <a:pt x="0" y="226"/>
                </a:lnTo>
                <a:lnTo>
                  <a:pt x="41" y="297"/>
                </a:lnTo>
              </a:path>
            </a:pathLst>
          </a:custGeom>
          <a:noFill/>
          <a:ln w="38100" cap="flat" cmpd="sng">
            <a:solidFill>
              <a:srgbClr val="99336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7440" name="Text Box 35"/>
          <p:cNvSpPr txBox="1">
            <a:spLocks noChangeArrowheads="1"/>
          </p:cNvSpPr>
          <p:nvPr/>
        </p:nvSpPr>
        <p:spPr bwMode="auto">
          <a:xfrm>
            <a:off x="4865554" y="5367028"/>
            <a:ext cx="2857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en-US" altLang="zh-TW" sz="2400" dirty="0"/>
              <a:t>f</a:t>
            </a:r>
          </a:p>
        </p:txBody>
      </p:sp>
      <p:sp>
        <p:nvSpPr>
          <p:cNvPr id="181" name="Line 15"/>
          <p:cNvSpPr>
            <a:spLocks noChangeShapeType="1"/>
          </p:cNvSpPr>
          <p:nvPr/>
        </p:nvSpPr>
        <p:spPr bwMode="auto">
          <a:xfrm>
            <a:off x="3878731" y="4112861"/>
            <a:ext cx="988646" cy="1393003"/>
          </a:xfrm>
          <a:prstGeom prst="line">
            <a:avLst/>
          </a:prstGeom>
          <a:noFill/>
          <a:ln w="38100">
            <a:solidFill>
              <a:srgbClr val="FF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2" name="Line 39"/>
          <p:cNvSpPr>
            <a:spLocks noChangeShapeType="1"/>
          </p:cNvSpPr>
          <p:nvPr/>
        </p:nvSpPr>
        <p:spPr bwMode="auto">
          <a:xfrm rot="5400000">
            <a:off x="6062929" y="2555376"/>
            <a:ext cx="0" cy="684000"/>
          </a:xfrm>
          <a:prstGeom prst="line">
            <a:avLst/>
          </a:prstGeom>
          <a:noFill/>
          <a:ln w="254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3" name="橢圓 182"/>
          <p:cNvSpPr/>
          <p:nvPr/>
        </p:nvSpPr>
        <p:spPr bwMode="auto">
          <a:xfrm rot="5400000">
            <a:off x="3261024" y="5935890"/>
            <a:ext cx="180000" cy="180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</a:endParaRPr>
          </a:p>
        </p:txBody>
      </p:sp>
      <p:sp>
        <p:nvSpPr>
          <p:cNvPr id="184" name="橢圓 183"/>
          <p:cNvSpPr/>
          <p:nvPr/>
        </p:nvSpPr>
        <p:spPr bwMode="auto">
          <a:xfrm rot="5400000">
            <a:off x="3505186" y="5935890"/>
            <a:ext cx="180000" cy="180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</a:endParaRPr>
          </a:p>
        </p:txBody>
      </p:sp>
      <p:sp>
        <p:nvSpPr>
          <p:cNvPr id="185" name="橢圓 184"/>
          <p:cNvSpPr/>
          <p:nvPr/>
        </p:nvSpPr>
        <p:spPr bwMode="auto">
          <a:xfrm rot="5400000">
            <a:off x="3759185" y="5935890"/>
            <a:ext cx="180000" cy="180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</a:endParaRPr>
          </a:p>
        </p:txBody>
      </p:sp>
      <p:sp>
        <p:nvSpPr>
          <p:cNvPr id="186" name="橢圓 185"/>
          <p:cNvSpPr/>
          <p:nvPr/>
        </p:nvSpPr>
        <p:spPr bwMode="auto">
          <a:xfrm rot="5400000">
            <a:off x="4003639" y="5935890"/>
            <a:ext cx="180000" cy="180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</a:endParaRPr>
          </a:p>
        </p:txBody>
      </p:sp>
      <p:sp>
        <p:nvSpPr>
          <p:cNvPr id="187" name="橢圓 186"/>
          <p:cNvSpPr/>
          <p:nvPr/>
        </p:nvSpPr>
        <p:spPr bwMode="auto">
          <a:xfrm rot="5400000">
            <a:off x="4256056" y="5935890"/>
            <a:ext cx="180000" cy="180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</a:endParaRPr>
          </a:p>
        </p:txBody>
      </p:sp>
      <p:sp>
        <p:nvSpPr>
          <p:cNvPr id="188" name="橢圓 187"/>
          <p:cNvSpPr/>
          <p:nvPr/>
        </p:nvSpPr>
        <p:spPr bwMode="auto">
          <a:xfrm rot="5400000">
            <a:off x="4508474" y="5935890"/>
            <a:ext cx="180000" cy="180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</a:endParaRPr>
          </a:p>
        </p:txBody>
      </p:sp>
      <p:sp>
        <p:nvSpPr>
          <p:cNvPr id="189" name="橢圓 188"/>
          <p:cNvSpPr/>
          <p:nvPr/>
        </p:nvSpPr>
        <p:spPr bwMode="auto">
          <a:xfrm rot="5400000">
            <a:off x="5086138" y="5943028"/>
            <a:ext cx="180000" cy="180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</a:endParaRPr>
          </a:p>
        </p:txBody>
      </p:sp>
      <p:sp>
        <p:nvSpPr>
          <p:cNvPr id="190" name="橢圓 189"/>
          <p:cNvSpPr/>
          <p:nvPr/>
        </p:nvSpPr>
        <p:spPr bwMode="auto">
          <a:xfrm rot="5400000">
            <a:off x="5330300" y="5943028"/>
            <a:ext cx="180000" cy="180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</a:endParaRPr>
          </a:p>
        </p:txBody>
      </p:sp>
      <p:sp>
        <p:nvSpPr>
          <p:cNvPr id="191" name="橢圓 190"/>
          <p:cNvSpPr/>
          <p:nvPr/>
        </p:nvSpPr>
        <p:spPr bwMode="auto">
          <a:xfrm rot="5400000">
            <a:off x="5584299" y="5943028"/>
            <a:ext cx="180000" cy="180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</a:endParaRPr>
          </a:p>
        </p:txBody>
      </p:sp>
      <p:sp>
        <p:nvSpPr>
          <p:cNvPr id="192" name="橢圓 191"/>
          <p:cNvSpPr/>
          <p:nvPr/>
        </p:nvSpPr>
        <p:spPr bwMode="auto">
          <a:xfrm rot="5400000">
            <a:off x="5828753" y="5943028"/>
            <a:ext cx="180000" cy="180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</a:endParaRPr>
          </a:p>
        </p:txBody>
      </p:sp>
      <p:sp>
        <p:nvSpPr>
          <p:cNvPr id="193" name="橢圓 192"/>
          <p:cNvSpPr/>
          <p:nvPr/>
        </p:nvSpPr>
        <p:spPr bwMode="auto">
          <a:xfrm rot="5400000">
            <a:off x="6081170" y="5943028"/>
            <a:ext cx="180000" cy="180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</a:endParaRPr>
          </a:p>
        </p:txBody>
      </p:sp>
      <p:sp>
        <p:nvSpPr>
          <p:cNvPr id="194" name="橢圓 193"/>
          <p:cNvSpPr/>
          <p:nvPr/>
        </p:nvSpPr>
        <p:spPr bwMode="auto">
          <a:xfrm rot="5400000">
            <a:off x="6333588" y="5943028"/>
            <a:ext cx="180000" cy="180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</a:endParaRPr>
          </a:p>
        </p:txBody>
      </p:sp>
      <p:pic>
        <p:nvPicPr>
          <p:cNvPr id="197" name="圖片 19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626367" y="4028522"/>
            <a:ext cx="2242909" cy="1766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335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74LS00 (1/3)</a:t>
            </a:r>
            <a:endParaRPr lang="zh-TW" altLang="en-US" dirty="0" smtClean="0"/>
          </a:p>
        </p:txBody>
      </p:sp>
      <p:pic>
        <p:nvPicPr>
          <p:cNvPr id="24579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95299" y="888547"/>
            <a:ext cx="9217025" cy="4113213"/>
          </a:xfrm>
          <a:noFill/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5732" y="4403033"/>
            <a:ext cx="3104748" cy="1552374"/>
          </a:xfrm>
          <a:prstGeom prst="rect">
            <a:avLst/>
          </a:prstGeom>
        </p:spPr>
      </p:pic>
      <p:sp>
        <p:nvSpPr>
          <p:cNvPr id="4" name="套索 3"/>
          <p:cNvSpPr/>
          <p:nvPr/>
        </p:nvSpPr>
        <p:spPr bwMode="auto">
          <a:xfrm rot="12120000">
            <a:off x="606194" y="2989341"/>
            <a:ext cx="410099" cy="437810"/>
          </a:xfrm>
          <a:prstGeom prst="chord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</a:endParaRPr>
          </a:p>
        </p:txBody>
      </p:sp>
      <p:sp>
        <p:nvSpPr>
          <p:cNvPr id="5" name="橢圓 4"/>
          <p:cNvSpPr/>
          <p:nvPr/>
        </p:nvSpPr>
        <p:spPr bwMode="auto">
          <a:xfrm>
            <a:off x="5863647" y="4348370"/>
            <a:ext cx="218661" cy="218661"/>
          </a:xfrm>
          <a:prstGeom prst="ellipse">
            <a:avLst/>
          </a:prstGeom>
          <a:solidFill>
            <a:srgbClr val="FF0000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5595732" y="3837654"/>
            <a:ext cx="11961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 smtClean="0">
                <a:solidFill>
                  <a:srgbClr val="FF0000"/>
                </a:solidFill>
              </a:rPr>
              <a:t>Vcc</a:t>
            </a:r>
            <a:r>
              <a:rPr lang="en-US" altLang="zh-TW" dirty="0" smtClean="0">
                <a:solidFill>
                  <a:srgbClr val="FF0000"/>
                </a:solidFill>
              </a:rPr>
              <a:t> (5V)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9" name="橢圓 8"/>
          <p:cNvSpPr/>
          <p:nvPr/>
        </p:nvSpPr>
        <p:spPr bwMode="auto">
          <a:xfrm>
            <a:off x="8232911" y="5865956"/>
            <a:ext cx="218661" cy="218661"/>
          </a:xfrm>
          <a:prstGeom prst="ellipse">
            <a:avLst/>
          </a:prstGeom>
          <a:solidFill>
            <a:srgbClr val="00B05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1" i="0" u="none" strike="noStrike" cap="none" normalizeH="0" baseline="0" smtClean="0">
              <a:ln>
                <a:noFill/>
              </a:ln>
              <a:solidFill>
                <a:srgbClr val="00B050"/>
              </a:solidFill>
              <a:effectLst/>
              <a:latin typeface="Arial" pitchFamily="34" charset="0"/>
              <a:ea typeface="新細明體" pitchFamily="18" charset="-12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8570845" y="5762191"/>
            <a:ext cx="10695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00B050"/>
                </a:solidFill>
              </a:rPr>
              <a:t>ground</a:t>
            </a:r>
            <a:endParaRPr lang="zh-TW" altLang="en-US" dirty="0">
              <a:solidFill>
                <a:srgbClr val="00B050"/>
              </a:solidFill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5807928" y="5858799"/>
            <a:ext cx="11063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C000"/>
                </a:solidFill>
              </a:rPr>
              <a:t>1    2   3</a:t>
            </a:r>
            <a:endParaRPr lang="zh-TW" altLang="en-US" dirty="0">
              <a:solidFill>
                <a:srgbClr val="FFC000"/>
              </a:solidFill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7308052" y="4292427"/>
            <a:ext cx="11785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C000"/>
                </a:solidFill>
              </a:rPr>
              <a:t>10   9   </a:t>
            </a:r>
            <a:r>
              <a:rPr lang="en-US" altLang="zh-TW" dirty="0">
                <a:solidFill>
                  <a:srgbClr val="FFC000"/>
                </a:solidFill>
              </a:rPr>
              <a:t>8</a:t>
            </a:r>
            <a:endParaRPr lang="zh-TW" altLang="en-US" dirty="0">
              <a:solidFill>
                <a:srgbClr val="FFC000"/>
              </a:solidFill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4399731" y="433302"/>
            <a:ext cx="17940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 smtClean="0">
                <a:solidFill>
                  <a:srgbClr val="0070C0"/>
                </a:solidFill>
              </a:rPr>
              <a:t>NAND gate</a:t>
            </a:r>
            <a:endParaRPr lang="zh-TW" altLang="en-US" sz="2400" dirty="0">
              <a:solidFill>
                <a:srgbClr val="0070C0"/>
              </a:solidFill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6494463" y="426882"/>
            <a:ext cx="16271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 smtClean="0">
                <a:solidFill>
                  <a:srgbClr val="FF0000"/>
                </a:solidFill>
              </a:rPr>
              <a:t>Not - AND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3113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Times New Roman"/>
        <a:ea typeface="標楷體"/>
        <a:cs typeface=""/>
      </a:majorFont>
      <a:minorFont>
        <a:latin typeface="Times New Roman"/>
        <a:ea typeface="標楷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20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新細明體" pitchFamily="18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20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新細明體" pitchFamily="18" charset="-120"/>
          </a:defRPr>
        </a:defPPr>
      </a:lstStyle>
    </a:lnDef>
  </a:objectDefaults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000000"/>
      </a:lt2>
      <a:accent1>
        <a:srgbClr val="000000"/>
      </a:accent1>
      <a:accent2>
        <a:srgbClr val="000000"/>
      </a:accent2>
      <a:accent3>
        <a:srgbClr val="FFFFFF"/>
      </a:accent3>
      <a:accent4>
        <a:srgbClr val="000000"/>
      </a:accent4>
      <a:accent5>
        <a:srgbClr val="AAAAAA"/>
      </a:accent5>
      <a:accent6>
        <a:srgbClr val="000000"/>
      </a:accent6>
      <a:hlink>
        <a:srgbClr val="000000"/>
      </a:hlink>
      <a:folHlink>
        <a:srgbClr val="0000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000000"/>
      </a:lt2>
      <a:accent1>
        <a:srgbClr val="000000"/>
      </a:accent1>
      <a:accent2>
        <a:srgbClr val="000000"/>
      </a:accent2>
      <a:accent3>
        <a:srgbClr val="FFFFFF"/>
      </a:accent3>
      <a:accent4>
        <a:srgbClr val="000000"/>
      </a:accent4>
      <a:accent5>
        <a:srgbClr val="AAAAAA"/>
      </a:accent5>
      <a:accent6>
        <a:srgbClr val="000000"/>
      </a:accent6>
      <a:hlink>
        <a:srgbClr val="000000"/>
      </a:hlink>
      <a:folHlink>
        <a:srgbClr val="0000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DICLab</Template>
  <TotalTime>6841</TotalTime>
  <Pages>13</Pages>
  <Words>631</Words>
  <Application>Microsoft Office PowerPoint</Application>
  <PresentationFormat>A4 紙張 (210x297 公釐)</PresentationFormat>
  <Paragraphs>269</Paragraphs>
  <Slides>27</Slides>
  <Notes>0</Notes>
  <HiddenSlides>0</HiddenSlides>
  <MMClips>0</MMClips>
  <ScaleCrop>false</ScaleCrop>
  <HeadingPairs>
    <vt:vector size="8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內嵌 OLE 伺服程式</vt:lpstr>
      </vt:variant>
      <vt:variant>
        <vt:i4>1</vt:i4>
      </vt:variant>
      <vt:variant>
        <vt:lpstr>投影片標題</vt:lpstr>
      </vt:variant>
      <vt:variant>
        <vt:i4>27</vt:i4>
      </vt:variant>
    </vt:vector>
  </HeadingPairs>
  <TitlesOfParts>
    <vt:vector size="36" baseType="lpstr">
      <vt:lpstr>微軟正黑體</vt:lpstr>
      <vt:lpstr>新細明體</vt:lpstr>
      <vt:lpstr>標楷體</vt:lpstr>
      <vt:lpstr>Arial</vt:lpstr>
      <vt:lpstr>Calibri</vt:lpstr>
      <vt:lpstr>Times New Roman</vt:lpstr>
      <vt:lpstr>Wingdings</vt:lpstr>
      <vt:lpstr>Edge</vt:lpstr>
      <vt:lpstr>Document</vt:lpstr>
      <vt:lpstr>PowerPoint 簡報</vt:lpstr>
      <vt:lpstr>PowerPoint 簡報</vt:lpstr>
      <vt:lpstr>Outline (9/23)</vt:lpstr>
      <vt:lpstr>Introduction of Solderless Breadboard </vt:lpstr>
      <vt:lpstr>The Solderless Breadboard in CSIE NCKU</vt:lpstr>
      <vt:lpstr>Various Breadboards</vt:lpstr>
      <vt:lpstr>Top View of the Solderless Breadboard</vt:lpstr>
      <vt:lpstr>PowerPoint 簡報</vt:lpstr>
      <vt:lpstr>74LS00 (1/3)</vt:lpstr>
      <vt:lpstr>PowerPoint 簡報</vt:lpstr>
      <vt:lpstr>PowerPoint 簡報</vt:lpstr>
      <vt:lpstr>Example: Connection with 74LS00 Chip(1/7) </vt:lpstr>
      <vt:lpstr>Example: Connection with 74LS00 Chip(2/7) </vt:lpstr>
      <vt:lpstr>Example: Connection with 74LS00 Chip(3/7) </vt:lpstr>
      <vt:lpstr>Example: Connection with 74LS00 Chip(4/7) </vt:lpstr>
      <vt:lpstr>Example: Connection with 74LS00 Chip(5/7) </vt:lpstr>
      <vt:lpstr>Example: Connection with 74LS00 Chip(6/7) </vt:lpstr>
      <vt:lpstr>Example: Connection with 74LS00 Chip(7/7) </vt:lpstr>
      <vt:lpstr>74LS00</vt:lpstr>
      <vt:lpstr>74LS04</vt:lpstr>
      <vt:lpstr>74LS08</vt:lpstr>
      <vt:lpstr>74LS32</vt:lpstr>
      <vt:lpstr>Three representations for a circuit</vt:lpstr>
      <vt:lpstr>Equipment</vt:lpstr>
      <vt:lpstr>Lab notice</vt:lpstr>
      <vt:lpstr>Lab I </vt:lpstr>
      <vt:lpstr>Lab I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# 1: digital circuits</dc:title>
  <dc:creator>實驗室</dc:creator>
  <cp:lastModifiedBy>冠渝 黃</cp:lastModifiedBy>
  <cp:revision>383</cp:revision>
  <cp:lastPrinted>2015-06-16T08:51:35Z</cp:lastPrinted>
  <dcterms:created xsi:type="dcterms:W3CDTF">1995-09-19T12:53:44Z</dcterms:created>
  <dcterms:modified xsi:type="dcterms:W3CDTF">2021-09-23T00:38:51Z</dcterms:modified>
</cp:coreProperties>
</file>